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8" r:id="rId2"/>
    <p:sldId id="257" r:id="rId3"/>
    <p:sldId id="259" r:id="rId4"/>
    <p:sldId id="260" r:id="rId5"/>
    <p:sldId id="263" r:id="rId6"/>
    <p:sldId id="261" r:id="rId7"/>
    <p:sldId id="262" r:id="rId8"/>
    <p:sldId id="264" r:id="rId9"/>
    <p:sldId id="266" r:id="rId10"/>
    <p:sldId id="268" r:id="rId11"/>
    <p:sldId id="269" r:id="rId12"/>
    <p:sldId id="270" r:id="rId13"/>
    <p:sldId id="272" r:id="rId14"/>
    <p:sldId id="273" r:id="rId15"/>
    <p:sldId id="274"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724"/>
  </p:normalViewPr>
  <p:slideViewPr>
    <p:cSldViewPr snapToGrid="0" snapToObjects="1">
      <p:cViewPr varScale="1">
        <p:scale>
          <a:sx n="60" d="100"/>
          <a:sy n="60" d="100"/>
        </p:scale>
        <p:origin x="25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EC20A-ACD0-894D-8B92-9DC57AD7FBDD}" type="datetimeFigureOut">
              <a:rPr lang="en-US" smtClean="0"/>
              <a:t>6/22/18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CFF96-9CFE-FB4C-86C4-17ED98E9317E}" type="slidenum">
              <a:rPr lang="en-US" smtClean="0"/>
              <a:t>‹#›</a:t>
            </a:fld>
            <a:endParaRPr lang="en-US"/>
          </a:p>
        </p:txBody>
      </p:sp>
    </p:spTree>
    <p:extLst>
      <p:ext uri="{BB962C8B-B14F-4D97-AF65-F5344CB8AC3E}">
        <p14:creationId xmlns:p14="http://schemas.microsoft.com/office/powerpoint/2010/main" val="1029287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Today</a:t>
            </a:r>
            <a:r>
              <a:rPr kumimoji="1" lang="zh-CN" altLang="en-US" dirty="0" smtClean="0"/>
              <a:t> </a:t>
            </a:r>
            <a:r>
              <a:rPr kumimoji="1" lang="en-US" altLang="zh-CN" dirty="0" smtClean="0"/>
              <a:t>I</a:t>
            </a:r>
            <a:r>
              <a:rPr kumimoji="1" lang="zh-CN" altLang="en-US" dirty="0" smtClean="0"/>
              <a:t> </a:t>
            </a:r>
            <a:r>
              <a:rPr kumimoji="1" lang="en-US" altLang="zh-CN" dirty="0" smtClean="0"/>
              <a:t>am</a:t>
            </a:r>
            <a:r>
              <a:rPr kumimoji="1" lang="zh-CN" altLang="en-US" dirty="0" smtClean="0"/>
              <a:t> </a:t>
            </a:r>
            <a:r>
              <a:rPr kumimoji="1" lang="en-US" altLang="zh-CN" dirty="0" smtClean="0"/>
              <a:t>going</a:t>
            </a:r>
            <a:r>
              <a:rPr kumimoji="1" lang="zh-CN" altLang="en-US" dirty="0" smtClean="0"/>
              <a:t> </a:t>
            </a:r>
            <a:r>
              <a:rPr kumimoji="1" lang="en-US" altLang="zh-CN" dirty="0" smtClean="0"/>
              <a:t>to</a:t>
            </a:r>
            <a:r>
              <a:rPr kumimoji="1" lang="zh-CN" altLang="en-US" dirty="0" smtClean="0"/>
              <a:t> </a:t>
            </a:r>
            <a:r>
              <a:rPr kumimoji="1" lang="en-US" altLang="zh-CN" dirty="0" smtClean="0"/>
              <a:t>talk</a:t>
            </a:r>
            <a:r>
              <a:rPr kumimoji="1" lang="zh-CN" altLang="en-US" dirty="0" smtClean="0"/>
              <a:t> </a:t>
            </a:r>
            <a:r>
              <a:rPr kumimoji="1" lang="en-US" altLang="zh-CN" dirty="0" smtClean="0"/>
              <a:t>about</a:t>
            </a:r>
            <a:r>
              <a:rPr kumimoji="1" lang="zh-CN" altLang="en-US" dirty="0" smtClean="0"/>
              <a:t> </a:t>
            </a:r>
            <a:r>
              <a:rPr kumimoji="1" lang="en-US" altLang="zh-CN" dirty="0" smtClean="0"/>
              <a:t>recent</a:t>
            </a:r>
            <a:r>
              <a:rPr kumimoji="1" lang="zh-CN" altLang="en-US" baseline="0" dirty="0" smtClean="0"/>
              <a:t> </a:t>
            </a:r>
            <a:r>
              <a:rPr kumimoji="1" lang="en-US" altLang="zh-CN" dirty="0" smtClean="0"/>
              <a:t>progress</a:t>
            </a:r>
            <a:r>
              <a:rPr kumimoji="1" lang="zh-CN" altLang="en-US" dirty="0" smtClean="0"/>
              <a:t> </a:t>
            </a:r>
            <a:r>
              <a:rPr kumimoji="1" lang="en-US" altLang="zh-CN" dirty="0" smtClean="0"/>
              <a:t>of</a:t>
            </a:r>
            <a:r>
              <a:rPr kumimoji="1" lang="zh-CN" altLang="en-US" dirty="0" smtClean="0"/>
              <a:t> </a:t>
            </a:r>
            <a:r>
              <a:rPr kumimoji="1" lang="en-US" altLang="zh-CN" dirty="0" smtClean="0"/>
              <a:t>a</a:t>
            </a:r>
            <a:r>
              <a:rPr kumimoji="1" lang="zh-CN" altLang="en-US" dirty="0" smtClean="0"/>
              <a:t> </a:t>
            </a:r>
            <a:r>
              <a:rPr kumimoji="1" lang="en-US" altLang="zh-CN" dirty="0" smtClean="0"/>
              <a:t>collaboration</a:t>
            </a:r>
            <a:r>
              <a:rPr kumimoji="1" lang="zh-CN" altLang="en-US" dirty="0" smtClean="0"/>
              <a:t> </a:t>
            </a:r>
            <a:r>
              <a:rPr kumimoji="1" lang="en-US" altLang="zh-CN" dirty="0" smtClean="0"/>
              <a:t>project</a:t>
            </a:r>
            <a:r>
              <a:rPr kumimoji="1" lang="zh-CN" altLang="en-US" dirty="0" smtClean="0"/>
              <a:t> </a:t>
            </a:r>
            <a:r>
              <a:rPr kumimoji="1" lang="en-US" altLang="zh-CN" dirty="0" smtClean="0"/>
              <a:t>with</a:t>
            </a:r>
            <a:r>
              <a:rPr kumimoji="1" lang="zh-CN" altLang="en-US" baseline="0" dirty="0" smtClean="0"/>
              <a:t> </a:t>
            </a:r>
            <a:r>
              <a:rPr kumimoji="1" lang="en-US" altLang="zh-CN" baseline="0" dirty="0" smtClean="0"/>
              <a:t>Erik</a:t>
            </a:r>
            <a:r>
              <a:rPr kumimoji="1" lang="zh-CN" altLang="en-US" baseline="0" dirty="0" smtClean="0"/>
              <a:t> </a:t>
            </a:r>
            <a:r>
              <a:rPr kumimoji="1" lang="en-US" altLang="zh-CN" baseline="0" dirty="0" err="1" smtClean="0"/>
              <a:t>anderson’s</a:t>
            </a:r>
            <a:r>
              <a:rPr kumimoji="1" lang="zh-CN" altLang="en-US" baseline="0" dirty="0" smtClean="0"/>
              <a:t> </a:t>
            </a:r>
            <a:r>
              <a:rPr kumimoji="1" lang="en-US" altLang="zh-CN" baseline="0" dirty="0" smtClean="0"/>
              <a:t>lab</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using</a:t>
            </a:r>
            <a:r>
              <a:rPr kumimoji="1" lang="zh-CN" altLang="en-US" baseline="0" dirty="0" smtClean="0"/>
              <a:t> </a:t>
            </a:r>
            <a:r>
              <a:rPr kumimoji="1" lang="en-US" altLang="zh-CN" dirty="0" smtClean="0"/>
              <a:t>genome</a:t>
            </a:r>
            <a:r>
              <a:rPr kumimoji="1" lang="zh-CN" altLang="en-US" dirty="0" smtClean="0"/>
              <a:t> </a:t>
            </a:r>
            <a:r>
              <a:rPr kumimoji="1" lang="en-US" altLang="zh-CN" dirty="0" smtClean="0"/>
              <a:t>wide</a:t>
            </a:r>
            <a:r>
              <a:rPr kumimoji="1" lang="zh-CN" altLang="en-US" dirty="0" smtClean="0"/>
              <a:t> </a:t>
            </a:r>
            <a:r>
              <a:rPr kumimoji="1" lang="en-US" altLang="zh-CN" dirty="0" smtClean="0"/>
              <a:t>association</a:t>
            </a:r>
            <a:r>
              <a:rPr kumimoji="1" lang="zh-CN" altLang="en-US" dirty="0" smtClean="0"/>
              <a:t> </a:t>
            </a:r>
            <a:r>
              <a:rPr kumimoji="1" lang="en-US" altLang="zh-CN" dirty="0" smtClean="0"/>
              <a:t>study</a:t>
            </a:r>
            <a:r>
              <a:rPr kumimoji="1" lang="zh-CN" altLang="en-US" dirty="0" smtClean="0"/>
              <a:t> </a:t>
            </a:r>
            <a:r>
              <a:rPr kumimoji="1" lang="en-US" altLang="zh-CN" dirty="0" smtClean="0"/>
              <a:t>to</a:t>
            </a:r>
            <a:r>
              <a:rPr kumimoji="1" lang="zh-CN" altLang="en-US" dirty="0" smtClean="0"/>
              <a:t> </a:t>
            </a:r>
            <a:r>
              <a:rPr kumimoji="1" lang="en-US" altLang="zh-CN" dirty="0" smtClean="0"/>
              <a:t>find</a:t>
            </a:r>
            <a:r>
              <a:rPr kumimoji="1" lang="zh-CN" altLang="en-US" dirty="0" smtClean="0"/>
              <a:t> </a:t>
            </a:r>
            <a:r>
              <a:rPr kumimoji="1" lang="en-US" altLang="zh-CN" dirty="0" smtClean="0"/>
              <a:t>out</a:t>
            </a:r>
            <a:r>
              <a:rPr kumimoji="1" lang="zh-CN" altLang="en-US" dirty="0" smtClean="0"/>
              <a:t> </a:t>
            </a:r>
            <a:r>
              <a:rPr kumimoji="1" lang="en-US" altLang="zh-CN" dirty="0" smtClean="0"/>
              <a:t>the</a:t>
            </a:r>
            <a:r>
              <a:rPr kumimoji="1" lang="zh-CN" altLang="en-US" baseline="0" dirty="0" smtClean="0"/>
              <a:t> </a:t>
            </a:r>
            <a:r>
              <a:rPr kumimoji="1" lang="en-US" altLang="zh-CN" baseline="0" dirty="0" smtClean="0"/>
              <a:t>genetic</a:t>
            </a:r>
            <a:r>
              <a:rPr kumimoji="1" lang="zh-CN" altLang="en-US" baseline="0" dirty="0" smtClean="0"/>
              <a:t> </a:t>
            </a:r>
            <a:r>
              <a:rPr kumimoji="1" lang="en-US" altLang="zh-CN" baseline="0" dirty="0" smtClean="0"/>
              <a:t>basis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C.</a:t>
            </a:r>
            <a:r>
              <a:rPr kumimoji="1" lang="zh-CN" altLang="en-US" baseline="0" dirty="0" smtClean="0"/>
              <a:t> </a:t>
            </a:r>
            <a:r>
              <a:rPr kumimoji="1" lang="en-US" altLang="zh-CN" baseline="0" dirty="0" err="1" smtClean="0"/>
              <a:t>elegans</a:t>
            </a:r>
            <a:r>
              <a:rPr kumimoji="1" lang="zh-CN" altLang="en-US" baseline="0" dirty="0" smtClean="0"/>
              <a:t> </a:t>
            </a:r>
            <a:r>
              <a:rPr kumimoji="1" lang="en-US" altLang="zh-CN" baseline="0" dirty="0" smtClean="0"/>
              <a:t>natural</a:t>
            </a:r>
            <a:r>
              <a:rPr kumimoji="1" lang="zh-CN" altLang="en-US" baseline="0" dirty="0" smtClean="0"/>
              <a:t> </a:t>
            </a:r>
            <a:r>
              <a:rPr kumimoji="1" lang="en-US" altLang="zh-CN" baseline="0" dirty="0" smtClean="0"/>
              <a:t>variation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propionic</a:t>
            </a:r>
            <a:r>
              <a:rPr kumimoji="1" lang="zh-CN" altLang="en-US" baseline="0" dirty="0" smtClean="0"/>
              <a:t> </a:t>
            </a:r>
            <a:r>
              <a:rPr kumimoji="1" lang="en-US" altLang="zh-CN" baseline="0" dirty="0" smtClean="0"/>
              <a:t>acid</a:t>
            </a:r>
            <a:r>
              <a:rPr kumimoji="1" lang="zh-CN" altLang="en-US" baseline="0" dirty="0" smtClean="0"/>
              <a:t> </a:t>
            </a:r>
            <a:r>
              <a:rPr kumimoji="1" lang="en-US" altLang="zh-CN" baseline="0" dirty="0" smtClean="0"/>
              <a:t>sensitivity.</a:t>
            </a:r>
            <a:endParaRPr kumimoji="1" lang="zh-CN" altLang="en-US" dirty="0"/>
          </a:p>
        </p:txBody>
      </p:sp>
      <p:sp>
        <p:nvSpPr>
          <p:cNvPr id="4" name="幻灯片编号占位符 3"/>
          <p:cNvSpPr>
            <a:spLocks noGrp="1"/>
          </p:cNvSpPr>
          <p:nvPr>
            <p:ph type="sldNum" sz="quarter" idx="10"/>
          </p:nvPr>
        </p:nvSpPr>
        <p:spPr/>
        <p:txBody>
          <a:bodyPr/>
          <a:lstStyle/>
          <a:p>
            <a:fld id="{13F71D52-310A-5048-A81F-F752FABD8951}" type="slidenum">
              <a:rPr kumimoji="1" lang="zh-CN" altLang="en-US" smtClean="0"/>
              <a:t>1</a:t>
            </a:fld>
            <a:endParaRPr kumimoji="1" lang="zh-CN" altLang="en-US"/>
          </a:p>
        </p:txBody>
      </p:sp>
    </p:spTree>
    <p:extLst>
      <p:ext uri="{BB962C8B-B14F-4D97-AF65-F5344CB8AC3E}">
        <p14:creationId xmlns:p14="http://schemas.microsoft.com/office/powerpoint/2010/main" val="51663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Finished</a:t>
            </a:r>
            <a:r>
              <a:rPr lang="zh-CN" altLang="en-US" dirty="0" smtClean="0"/>
              <a:t> </a:t>
            </a:r>
            <a:r>
              <a:rPr lang="en-US" altLang="zh-CN" dirty="0" smtClean="0"/>
              <a:t>X</a:t>
            </a:r>
            <a:r>
              <a:rPr lang="zh-CN" altLang="en-US" baseline="0" dirty="0" smtClean="0"/>
              <a:t> </a:t>
            </a:r>
            <a:r>
              <a:rPr lang="en-US" altLang="zh-CN" baseline="0" dirty="0" smtClean="0"/>
              <a:t>swap</a:t>
            </a:r>
            <a:r>
              <a:rPr lang="zh-CN" altLang="en-US" baseline="0" dirty="0" smtClean="0"/>
              <a:t> </a:t>
            </a:r>
            <a:r>
              <a:rPr lang="en-US" altLang="zh-CN" baseline="0" dirty="0" smtClean="0"/>
              <a:t>of</a:t>
            </a:r>
            <a:r>
              <a:rPr lang="zh-CN" altLang="en-US" baseline="0" dirty="0" smtClean="0"/>
              <a:t> </a:t>
            </a:r>
            <a:r>
              <a:rPr lang="en-US" altLang="zh-CN" baseline="0" dirty="0" smtClean="0"/>
              <a:t>all</a:t>
            </a:r>
            <a:r>
              <a:rPr lang="zh-CN" altLang="en-US" baseline="0" dirty="0" smtClean="0"/>
              <a:t> </a:t>
            </a:r>
            <a:r>
              <a:rPr lang="en-US" altLang="zh-CN" baseline="0" dirty="0" smtClean="0"/>
              <a:t>the</a:t>
            </a:r>
            <a:r>
              <a:rPr lang="zh-CN" altLang="en-US" baseline="0" dirty="0" smtClean="0"/>
              <a:t> </a:t>
            </a:r>
            <a:r>
              <a:rPr lang="en-US" altLang="zh-CN" baseline="0" dirty="0" smtClean="0"/>
              <a:t>17</a:t>
            </a:r>
            <a:r>
              <a:rPr lang="zh-CN" altLang="en-US" baseline="0" dirty="0" smtClean="0"/>
              <a:t> </a:t>
            </a:r>
            <a:r>
              <a:rPr lang="en-US" altLang="zh-CN" baseline="0" dirty="0" smtClean="0"/>
              <a:t>strain</a:t>
            </a:r>
            <a:r>
              <a:rPr lang="zh-CN" altLang="en-US" baseline="0" dirty="0" smtClean="0"/>
              <a:t> </a:t>
            </a:r>
            <a:r>
              <a:rPr lang="en-US" altLang="zh-CN" baseline="0" dirty="0" smtClean="0"/>
              <a:t>(C4</a:t>
            </a:r>
            <a:r>
              <a:rPr lang="zh-CN" altLang="en-US" baseline="0" dirty="0" smtClean="0"/>
              <a:t> </a:t>
            </a:r>
            <a:r>
              <a:rPr lang="en-US" altLang="zh-CN" baseline="0" dirty="0" smtClean="0"/>
              <a:t>can</a:t>
            </a:r>
            <a:r>
              <a:rPr lang="zh-CN" altLang="en-US" baseline="0" dirty="0" smtClean="0"/>
              <a:t> </a:t>
            </a:r>
            <a:r>
              <a:rPr lang="en-US" altLang="zh-CN" baseline="0" dirty="0" smtClean="0"/>
              <a:t>not</a:t>
            </a:r>
            <a:r>
              <a:rPr lang="zh-CN" altLang="en-US" baseline="0" dirty="0" smtClean="0"/>
              <a:t> </a:t>
            </a:r>
            <a:r>
              <a:rPr lang="en-US" altLang="zh-CN" baseline="0" dirty="0" smtClean="0"/>
              <a:t>mate).</a:t>
            </a:r>
            <a:r>
              <a:rPr lang="zh-CN" altLang="en-US" baseline="0" dirty="0" smtClean="0"/>
              <a:t> </a:t>
            </a:r>
            <a:r>
              <a:rPr lang="en-US" altLang="zh-CN" baseline="0" dirty="0" smtClean="0"/>
              <a:t>But</a:t>
            </a:r>
            <a:r>
              <a:rPr lang="zh-CN" altLang="en-US" baseline="0" dirty="0" smtClean="0"/>
              <a:t> </a:t>
            </a:r>
            <a:r>
              <a:rPr lang="en-US" altLang="zh-CN" baseline="0" dirty="0" smtClean="0"/>
              <a:t>since</a:t>
            </a:r>
            <a:r>
              <a:rPr lang="zh-CN" altLang="en-US" baseline="0" dirty="0" smtClean="0"/>
              <a:t> </a:t>
            </a:r>
            <a:r>
              <a:rPr lang="en-US" altLang="zh-CN" baseline="0" dirty="0" smtClean="0"/>
              <a:t>the</a:t>
            </a:r>
            <a:r>
              <a:rPr lang="zh-CN" altLang="en-US" baseline="0" dirty="0" smtClean="0"/>
              <a:t> </a:t>
            </a:r>
            <a:r>
              <a:rPr lang="en-US" altLang="zh-CN" baseline="0" dirty="0" smtClean="0"/>
              <a:t>17</a:t>
            </a:r>
            <a:r>
              <a:rPr lang="zh-CN" altLang="en-US" baseline="0" dirty="0" smtClean="0"/>
              <a:t> </a:t>
            </a:r>
            <a:r>
              <a:rPr lang="en-US" altLang="zh-CN" baseline="0" dirty="0" smtClean="0"/>
              <a:t>strain</a:t>
            </a:r>
            <a:r>
              <a:rPr lang="zh-CN" altLang="en-US" baseline="0" dirty="0" smtClean="0"/>
              <a:t> </a:t>
            </a:r>
            <a:r>
              <a:rPr lang="en-US" altLang="zh-CN" baseline="0" dirty="0" smtClean="0"/>
              <a:t>are</a:t>
            </a:r>
            <a:r>
              <a:rPr lang="zh-CN" altLang="en-US" baseline="0" dirty="0" smtClean="0"/>
              <a:t> </a:t>
            </a:r>
            <a:r>
              <a:rPr lang="en-US" altLang="zh-CN" baseline="0" dirty="0" smtClean="0"/>
              <a:t>from</a:t>
            </a:r>
            <a:r>
              <a:rPr lang="zh-CN" altLang="en-US" baseline="0" dirty="0" smtClean="0"/>
              <a:t> </a:t>
            </a:r>
            <a:r>
              <a:rPr lang="en-US" altLang="zh-CN" baseline="0" dirty="0" smtClean="0"/>
              <a:t>several</a:t>
            </a:r>
            <a:r>
              <a:rPr lang="zh-CN" altLang="en-US" baseline="0" dirty="0" smtClean="0"/>
              <a:t> </a:t>
            </a:r>
            <a:r>
              <a:rPr lang="en-US" altLang="zh-CN" baseline="0" dirty="0" smtClean="0"/>
              <a:t>F5,</a:t>
            </a:r>
            <a:r>
              <a:rPr lang="zh-CN" altLang="en-US" baseline="0" dirty="0" smtClean="0"/>
              <a:t> </a:t>
            </a:r>
            <a:r>
              <a:rPr lang="en-US" altLang="zh-CN" baseline="0" dirty="0" smtClean="0"/>
              <a:t>for</a:t>
            </a:r>
            <a:r>
              <a:rPr lang="zh-CN" altLang="en-US" baseline="0" dirty="0" smtClean="0"/>
              <a:t> </a:t>
            </a:r>
            <a:r>
              <a:rPr lang="en-US" altLang="zh-CN" baseline="0" dirty="0" smtClean="0"/>
              <a:t>introgression</a:t>
            </a:r>
            <a:r>
              <a:rPr lang="zh-CN" altLang="en-US" baseline="0" dirty="0" smtClean="0"/>
              <a:t> </a:t>
            </a:r>
            <a:r>
              <a:rPr lang="en-US" altLang="zh-CN" baseline="0" dirty="0" smtClean="0"/>
              <a:t>part,</a:t>
            </a:r>
            <a:r>
              <a:rPr lang="zh-CN" altLang="en-US" baseline="0" dirty="0" smtClean="0"/>
              <a:t> </a:t>
            </a:r>
            <a:r>
              <a:rPr lang="en-US" altLang="zh-CN" baseline="0" dirty="0" smtClean="0"/>
              <a:t>only</a:t>
            </a:r>
            <a:r>
              <a:rPr lang="zh-CN" altLang="en-US" baseline="0" dirty="0" smtClean="0"/>
              <a:t> </a:t>
            </a:r>
            <a:r>
              <a:rPr lang="en-US" altLang="zh-CN" baseline="0" dirty="0" smtClean="0"/>
              <a:t>carried</a:t>
            </a:r>
            <a:r>
              <a:rPr lang="zh-CN" altLang="en-US" baseline="0" dirty="0" smtClean="0"/>
              <a:t> </a:t>
            </a:r>
            <a:r>
              <a:rPr lang="en-US" altLang="zh-CN" baseline="0" dirty="0" smtClean="0"/>
              <a:t>out</a:t>
            </a:r>
            <a:r>
              <a:rPr lang="zh-CN" altLang="en-US" baseline="0" dirty="0" smtClean="0"/>
              <a:t> </a:t>
            </a:r>
            <a:r>
              <a:rPr lang="en-US" altLang="zh-CN" baseline="0" dirty="0" smtClean="0"/>
              <a:t>for</a:t>
            </a:r>
            <a:r>
              <a:rPr lang="zh-CN" altLang="en-US" baseline="0" dirty="0" smtClean="0"/>
              <a:t> </a:t>
            </a:r>
            <a:r>
              <a:rPr lang="en-US" altLang="zh-CN" baseline="0" dirty="0" smtClean="0"/>
              <a:t>7</a:t>
            </a:r>
            <a:r>
              <a:rPr lang="zh-CN" altLang="en-US" baseline="0" dirty="0" smtClean="0"/>
              <a:t> </a:t>
            </a:r>
            <a:r>
              <a:rPr lang="en-US" altLang="zh-CN" baseline="0" dirty="0" smtClean="0"/>
              <a:t>strains,</a:t>
            </a:r>
            <a:r>
              <a:rPr lang="zh-CN" altLang="en-US" baseline="0" dirty="0" smtClean="0"/>
              <a:t> </a:t>
            </a:r>
            <a:r>
              <a:rPr lang="en-US" altLang="zh-CN" baseline="0" dirty="0" smtClean="0"/>
              <a:t>2</a:t>
            </a:r>
            <a:r>
              <a:rPr lang="zh-CN" altLang="en-US" baseline="0" dirty="0" smtClean="0"/>
              <a:t> </a:t>
            </a:r>
            <a:r>
              <a:rPr lang="en-US" altLang="zh-CN" baseline="0" dirty="0" smtClean="0"/>
              <a:t>are</a:t>
            </a:r>
            <a:r>
              <a:rPr lang="zh-CN" altLang="en-US" baseline="0" dirty="0" smtClean="0"/>
              <a:t> </a:t>
            </a:r>
            <a:r>
              <a:rPr lang="en-US" altLang="zh-CN" baseline="0" dirty="0" smtClean="0"/>
              <a:t>real</a:t>
            </a:r>
            <a:r>
              <a:rPr lang="zh-CN" altLang="en-US" baseline="0" dirty="0" smtClean="0"/>
              <a:t> </a:t>
            </a:r>
            <a:r>
              <a:rPr lang="en-US" altLang="zh-CN" baseline="0" dirty="0" smtClean="0"/>
              <a:t>“NIL”</a:t>
            </a:r>
            <a:r>
              <a:rPr lang="zh-CN" altLang="en-US" baseline="0" dirty="0" smtClean="0"/>
              <a:t> </a:t>
            </a:r>
            <a:r>
              <a:rPr lang="en-US" altLang="zh-CN" baseline="0" dirty="0" smtClean="0"/>
              <a:t>strain,</a:t>
            </a:r>
            <a:r>
              <a:rPr lang="zh-CN" altLang="en-US" baseline="0" dirty="0" smtClean="0"/>
              <a:t> </a:t>
            </a:r>
            <a:r>
              <a:rPr lang="en-US" altLang="zh-CN" baseline="0" dirty="0" smtClean="0"/>
              <a:t>other</a:t>
            </a:r>
            <a:r>
              <a:rPr lang="zh-CN" altLang="en-US" baseline="0" dirty="0" smtClean="0"/>
              <a:t> </a:t>
            </a:r>
            <a:r>
              <a:rPr lang="en-US" altLang="zh-CN" baseline="0" dirty="0" smtClean="0"/>
              <a:t>5</a:t>
            </a:r>
            <a:r>
              <a:rPr lang="zh-CN" altLang="en-US" baseline="0" dirty="0" smtClean="0"/>
              <a:t> </a:t>
            </a:r>
            <a:r>
              <a:rPr lang="en-US" altLang="zh-CN" baseline="0" dirty="0" smtClean="0"/>
              <a:t>are</a:t>
            </a:r>
            <a:r>
              <a:rPr lang="zh-CN" altLang="en-US" baseline="0" dirty="0" smtClean="0"/>
              <a:t> </a:t>
            </a:r>
            <a:r>
              <a:rPr lang="en-US" altLang="zh-CN" baseline="0" dirty="0" smtClean="0"/>
              <a:t>for</a:t>
            </a:r>
            <a:r>
              <a:rPr lang="zh-CN" altLang="en-US" baseline="0" dirty="0" smtClean="0"/>
              <a:t> </a:t>
            </a:r>
            <a:r>
              <a:rPr lang="en-US" altLang="zh-CN" baseline="0" dirty="0" smtClean="0"/>
              <a:t>further</a:t>
            </a:r>
            <a:r>
              <a:rPr lang="zh-CN" altLang="en-US" baseline="0" dirty="0" smtClean="0"/>
              <a:t> </a:t>
            </a:r>
            <a:r>
              <a:rPr lang="en-US" altLang="zh-CN" baseline="0" dirty="0" smtClean="0"/>
              <a:t>mapping.</a:t>
            </a:r>
            <a:endParaRPr lang="en-US" dirty="0"/>
          </a:p>
        </p:txBody>
      </p:sp>
      <p:sp>
        <p:nvSpPr>
          <p:cNvPr id="4" name="Slide Number Placeholder 3"/>
          <p:cNvSpPr>
            <a:spLocks noGrp="1"/>
          </p:cNvSpPr>
          <p:nvPr>
            <p:ph type="sldNum" sz="quarter" idx="10"/>
          </p:nvPr>
        </p:nvSpPr>
        <p:spPr/>
        <p:txBody>
          <a:bodyPr/>
          <a:lstStyle/>
          <a:p>
            <a:fld id="{6DDE74A1-5A95-0D41-8B4E-F2D514787AE3}" type="slidenum">
              <a:rPr lang="en-US" smtClean="0"/>
              <a:t>10</a:t>
            </a:fld>
            <a:endParaRPr lang="en-US"/>
          </a:p>
        </p:txBody>
      </p:sp>
    </p:spTree>
    <p:extLst>
      <p:ext uri="{BB962C8B-B14F-4D97-AF65-F5344CB8AC3E}">
        <p14:creationId xmlns:p14="http://schemas.microsoft.com/office/powerpoint/2010/main" val="105554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a:t>
            </a:r>
            <a:r>
              <a:rPr lang="en-US" sz="1200" b="0" i="0" kern="1200" dirty="0" err="1" smtClean="0">
                <a:solidFill>
                  <a:schemeClr val="tx1"/>
                </a:solidFill>
                <a:effectLst/>
                <a:latin typeface="+mn-lt"/>
                <a:ea typeface="+mn-ea"/>
                <a:cs typeface="+mn-cs"/>
              </a:rPr>
              <a:t>Hakan</a:t>
            </a:r>
            <a:r>
              <a:rPr lang="en-US" sz="1200" b="0" i="0" kern="1200" dirty="0" smtClean="0">
                <a:solidFill>
                  <a:schemeClr val="tx1"/>
                </a:solidFill>
                <a:effectLst/>
                <a:latin typeface="+mn-lt"/>
                <a:ea typeface="+mn-ea"/>
                <a:cs typeface="+mn-cs"/>
              </a:rPr>
              <a:t> from</a:t>
            </a:r>
            <a:r>
              <a:rPr lang="en-US" sz="1200" b="0" i="0" kern="1200" baseline="0" dirty="0" smtClean="0">
                <a:solidFill>
                  <a:schemeClr val="tx1"/>
                </a:solidFill>
                <a:effectLst/>
                <a:latin typeface="+mn-lt"/>
                <a:ea typeface="+mn-ea"/>
                <a:cs typeface="+mn-cs"/>
              </a:rPr>
              <a:t> job’s lab</a:t>
            </a:r>
            <a:r>
              <a:rPr lang="en-US" sz="1200" b="0" i="0" kern="1200" dirty="0" smtClean="0">
                <a:solidFill>
                  <a:schemeClr val="tx1"/>
                </a:solidFill>
                <a:effectLst/>
                <a:latin typeface="+mn-lt"/>
                <a:ea typeface="+mn-ea"/>
                <a:cs typeface="+mn-cs"/>
              </a:rPr>
              <a:t> looked at the </a:t>
            </a:r>
            <a:r>
              <a:rPr lang="en-US" sz="1200" b="0" i="0" kern="1200" dirty="0" err="1" smtClean="0">
                <a:solidFill>
                  <a:schemeClr val="tx1"/>
                </a:solidFill>
                <a:effectLst/>
                <a:latin typeface="+mn-lt"/>
                <a:ea typeface="+mn-ea"/>
                <a:cs typeface="+mn-cs"/>
              </a:rPr>
              <a:t>heatmaps</a:t>
            </a:r>
            <a:r>
              <a:rPr lang="en-US" sz="1200" b="0" i="0" kern="1200" smtClean="0">
                <a:solidFill>
                  <a:schemeClr val="tx1"/>
                </a:solidFill>
                <a:effectLst/>
                <a:latin typeface="+mn-lt"/>
                <a:ea typeface="+mn-ea"/>
                <a:cs typeface="+mn-cs"/>
              </a:rPr>
              <a:t>, </a:t>
            </a:r>
            <a:r>
              <a:rPr lang="en-US" sz="1200" b="0" i="0" kern="1200" baseline="0" smtClean="0">
                <a:solidFill>
                  <a:schemeClr val="tx1"/>
                </a:solidFill>
                <a:effectLst/>
                <a:latin typeface="+mn-lt"/>
                <a:ea typeface="+mn-ea"/>
                <a:cs typeface="+mn-cs"/>
              </a:rPr>
              <a:t>he </a:t>
            </a:r>
            <a:r>
              <a:rPr lang="en-US" sz="1200" b="0" i="0" kern="1200" smtClean="0">
                <a:solidFill>
                  <a:schemeClr val="tx1"/>
                </a:solidFill>
                <a:effectLst/>
                <a:latin typeface="+mn-lt"/>
                <a:ea typeface="+mn-ea"/>
                <a:cs typeface="+mn-cs"/>
              </a:rPr>
              <a:t>saw </a:t>
            </a:r>
            <a:r>
              <a:rPr lang="en-US" sz="1200" b="0" i="0" kern="1200" dirty="0" smtClean="0">
                <a:solidFill>
                  <a:schemeClr val="tx1"/>
                </a:solidFill>
                <a:effectLst/>
                <a:latin typeface="+mn-lt"/>
                <a:ea typeface="+mn-ea"/>
                <a:cs typeface="+mn-cs"/>
              </a:rPr>
              <a:t>some clear translocations and gaps</a:t>
            </a:r>
            <a:endParaRPr lang="en-US" dirty="0"/>
          </a:p>
        </p:txBody>
      </p:sp>
      <p:sp>
        <p:nvSpPr>
          <p:cNvPr id="4" name="Slide Number Placeholder 3"/>
          <p:cNvSpPr>
            <a:spLocks noGrp="1"/>
          </p:cNvSpPr>
          <p:nvPr>
            <p:ph type="sldNum" sz="quarter" idx="10"/>
          </p:nvPr>
        </p:nvSpPr>
        <p:spPr/>
        <p:txBody>
          <a:bodyPr/>
          <a:lstStyle/>
          <a:p>
            <a:fld id="{13F71D52-310A-5048-A81F-F752FABD8951}" type="slidenum">
              <a:rPr kumimoji="1" lang="zh-CN" altLang="en-US" smtClean="0"/>
              <a:t>16</a:t>
            </a:fld>
            <a:endParaRPr kumimoji="1" lang="zh-CN" altLang="en-US"/>
          </a:p>
        </p:txBody>
      </p:sp>
    </p:spTree>
    <p:extLst>
      <p:ext uri="{BB962C8B-B14F-4D97-AF65-F5344CB8AC3E}">
        <p14:creationId xmlns:p14="http://schemas.microsoft.com/office/powerpoint/2010/main" val="902112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r>
              <a:rPr kumimoji="1" lang="zh-CN" altLang="en-US" dirty="0"/>
              <a:t>----- 会议笔记(10/25/16 11:40) -----</a:t>
            </a:r>
          </a:p>
          <a:p>
            <a:r>
              <a:rPr kumimoji="1" lang="zh-CN" altLang="en-US" dirty="0"/>
              <a:t>at first, they send me 12 genetically distinct c.elegans strains and PA toxicity assay result show that most of the sam behave similar, just as N2</a:t>
            </a:r>
          </a:p>
        </p:txBody>
      </p:sp>
      <p:sp>
        <p:nvSpPr>
          <p:cNvPr id="4" name="幻灯片编号占位符 3"/>
          <p:cNvSpPr>
            <a:spLocks noGrp="1"/>
          </p:cNvSpPr>
          <p:nvPr>
            <p:ph type="sldNum" sz="quarter" idx="10"/>
          </p:nvPr>
        </p:nvSpPr>
        <p:spPr/>
        <p:txBody>
          <a:bodyPr/>
          <a:lstStyle/>
          <a:p>
            <a:fld id="{13F71D52-310A-5048-A81F-F752FABD8951}" type="slidenum">
              <a:rPr kumimoji="1" lang="zh-CN" altLang="en-US" smtClean="0"/>
              <a:t>2</a:t>
            </a:fld>
            <a:endParaRPr kumimoji="1" lang="zh-CN" altLang="en-US"/>
          </a:p>
        </p:txBody>
      </p:sp>
    </p:spTree>
    <p:extLst>
      <p:ext uri="{BB962C8B-B14F-4D97-AF65-F5344CB8AC3E}">
        <p14:creationId xmlns:p14="http://schemas.microsoft.com/office/powerpoint/2010/main" val="1251328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a:p>
            <a:r>
              <a:rPr kumimoji="1" lang="zh-CN" altLang="en-US"/>
              <a:t>----- 会议笔记(2/7/17 09:32) -----</a:t>
            </a:r>
          </a:p>
          <a:p>
            <a:r>
              <a:rPr kumimoji="1" lang="zh-CN" altLang="en-US"/>
              <a:t>so they calculate the herdity to show that what is the propotion of genetic factors contribute to the PA resistance and at what concentration of PA that genetic factors contribute the most.</a:t>
            </a:r>
          </a:p>
        </p:txBody>
      </p:sp>
      <p:sp>
        <p:nvSpPr>
          <p:cNvPr id="4" name="幻灯片编号占位符 3"/>
          <p:cNvSpPr>
            <a:spLocks noGrp="1"/>
          </p:cNvSpPr>
          <p:nvPr>
            <p:ph type="sldNum" sz="quarter" idx="10"/>
          </p:nvPr>
        </p:nvSpPr>
        <p:spPr/>
        <p:txBody>
          <a:bodyPr/>
          <a:lstStyle/>
          <a:p>
            <a:fld id="{13F71D52-310A-5048-A81F-F752FABD8951}" type="slidenum">
              <a:rPr kumimoji="1" lang="zh-CN" altLang="en-US" smtClean="0"/>
              <a:t>3</a:t>
            </a:fld>
            <a:endParaRPr kumimoji="1" lang="zh-CN" altLang="en-US"/>
          </a:p>
        </p:txBody>
      </p:sp>
    </p:spTree>
    <p:extLst>
      <p:ext uri="{BB962C8B-B14F-4D97-AF65-F5344CB8AC3E}">
        <p14:creationId xmlns:p14="http://schemas.microsoft.com/office/powerpoint/2010/main" val="91112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a:t>
            </a:r>
            <a:r>
              <a:rPr lang="zh-CN" altLang="en-US" dirty="0" smtClean="0"/>
              <a:t> </a:t>
            </a:r>
            <a:r>
              <a:rPr lang="en-US" altLang="zh-CN" dirty="0" smtClean="0"/>
              <a:t>6</a:t>
            </a:r>
            <a:r>
              <a:rPr lang="zh-CN" altLang="en-US" dirty="0" smtClean="0"/>
              <a:t> </a:t>
            </a:r>
            <a:r>
              <a:rPr lang="en-US" altLang="zh-CN" dirty="0" smtClean="0"/>
              <a:t>strains</a:t>
            </a:r>
            <a:r>
              <a:rPr lang="zh-CN" altLang="en-US" dirty="0" smtClean="0"/>
              <a:t> </a:t>
            </a:r>
            <a:r>
              <a:rPr lang="en-US" altLang="zh-CN" dirty="0" smtClean="0"/>
              <a:t>were</a:t>
            </a:r>
            <a:r>
              <a:rPr lang="zh-CN" altLang="en-US" dirty="0" smtClean="0"/>
              <a:t> </a:t>
            </a:r>
            <a:r>
              <a:rPr lang="en-US" altLang="zh-CN" dirty="0" smtClean="0"/>
              <a:t>chosen</a:t>
            </a:r>
            <a:r>
              <a:rPr lang="zh-CN" altLang="en-US" baseline="0" dirty="0" smtClean="0"/>
              <a:t> </a:t>
            </a:r>
            <a:r>
              <a:rPr lang="en-US" altLang="zh-CN" baseline="0" dirty="0" smtClean="0"/>
              <a:t>as</a:t>
            </a:r>
            <a:r>
              <a:rPr lang="zh-CN" altLang="en-US" baseline="0" dirty="0" smtClean="0"/>
              <a:t> </a:t>
            </a:r>
            <a:r>
              <a:rPr lang="en-US" altLang="zh-CN" baseline="0" dirty="0" smtClean="0"/>
              <a:t>controls</a:t>
            </a:r>
            <a:r>
              <a:rPr lang="zh-CN" altLang="en-US" baseline="0" dirty="0" smtClean="0"/>
              <a:t> </a:t>
            </a:r>
            <a:r>
              <a:rPr lang="en-US" altLang="zh-CN" baseline="0" dirty="0" smtClean="0"/>
              <a:t>because</a:t>
            </a:r>
            <a:r>
              <a:rPr lang="zh-CN" altLang="en-US" baseline="0" dirty="0" smtClean="0"/>
              <a:t> </a:t>
            </a:r>
            <a:r>
              <a:rPr lang="en-US" altLang="zh-CN" baseline="0" dirty="0" smtClean="0"/>
              <a:t>they</a:t>
            </a:r>
            <a:r>
              <a:rPr lang="zh-CN" altLang="en-US" baseline="0" dirty="0" smtClean="0"/>
              <a:t> </a:t>
            </a:r>
            <a:r>
              <a:rPr lang="en-US" altLang="zh-CN" baseline="0" dirty="0" smtClean="0"/>
              <a:t>show</a:t>
            </a:r>
            <a:r>
              <a:rPr lang="zh-CN" altLang="en-US" baseline="0" dirty="0" smtClean="0"/>
              <a:t> </a:t>
            </a:r>
            <a:r>
              <a:rPr lang="en-US" altLang="zh-CN" baseline="0" dirty="0" smtClean="0"/>
              <a:t>different</a:t>
            </a:r>
            <a:r>
              <a:rPr lang="zh-CN" altLang="en-US" baseline="0" dirty="0" smtClean="0"/>
              <a:t> </a:t>
            </a:r>
            <a:r>
              <a:rPr lang="en-US" altLang="zh-CN" baseline="0" dirty="0" smtClean="0"/>
              <a:t>but</a:t>
            </a:r>
            <a:r>
              <a:rPr lang="zh-CN" altLang="en-US" baseline="0" dirty="0" smtClean="0"/>
              <a:t> </a:t>
            </a:r>
            <a:r>
              <a:rPr lang="en-US" altLang="zh-CN" baseline="0" dirty="0" smtClean="0"/>
              <a:t>stable</a:t>
            </a:r>
            <a:r>
              <a:rPr lang="zh-CN" altLang="en-US" baseline="0" dirty="0" smtClean="0"/>
              <a:t> </a:t>
            </a:r>
            <a:r>
              <a:rPr lang="en-US" altLang="zh-CN" baseline="0" dirty="0" smtClean="0"/>
              <a:t>performance</a:t>
            </a:r>
            <a:r>
              <a:rPr lang="zh-CN" altLang="en-US" baseline="0" dirty="0" smtClean="0"/>
              <a:t> </a:t>
            </a:r>
            <a:r>
              <a:rPr lang="en-US" altLang="zh-CN" baseline="0" dirty="0" smtClean="0"/>
              <a:t>to high concentration PA.</a:t>
            </a:r>
            <a:endParaRPr lang="en-US" dirty="0"/>
          </a:p>
        </p:txBody>
      </p:sp>
      <p:sp>
        <p:nvSpPr>
          <p:cNvPr id="4" name="Slide Number Placeholder 3"/>
          <p:cNvSpPr>
            <a:spLocks noGrp="1"/>
          </p:cNvSpPr>
          <p:nvPr>
            <p:ph type="sldNum" sz="quarter" idx="10"/>
          </p:nvPr>
        </p:nvSpPr>
        <p:spPr/>
        <p:txBody>
          <a:bodyPr/>
          <a:lstStyle/>
          <a:p>
            <a:fld id="{13F71D52-310A-5048-A81F-F752FABD8951}" type="slidenum">
              <a:rPr kumimoji="1" lang="zh-CN" altLang="en-US" smtClean="0"/>
              <a:t>4</a:t>
            </a:fld>
            <a:endParaRPr kumimoji="1" lang="zh-CN" altLang="en-US"/>
          </a:p>
        </p:txBody>
      </p:sp>
    </p:spTree>
    <p:extLst>
      <p:ext uri="{BB962C8B-B14F-4D97-AF65-F5344CB8AC3E}">
        <p14:creationId xmlns:p14="http://schemas.microsoft.com/office/powerpoint/2010/main" val="105158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smtClean="0">
              <a:solidFill>
                <a:prstClr val="black"/>
              </a:solidFill>
              <a:latin typeface="LucidaGrande"/>
            </a:endParaRPr>
          </a:p>
          <a:p>
            <a:r>
              <a:rPr lang="en-US" altLang="zh-CN" sz="1200" dirty="0" smtClean="0">
                <a:solidFill>
                  <a:prstClr val="black"/>
                </a:solidFill>
                <a:latin typeface="LucidaGrande"/>
              </a:rPr>
              <a:t>Please find Stefan's power calculations attached. He assumed that Nana will do five biological replicates and then tested how many technical replicates are required. </a:t>
            </a:r>
            <a:endParaRPr kumimoji="1" lang="zh-CN" altLang="en-US" dirty="0"/>
          </a:p>
        </p:txBody>
      </p:sp>
      <p:sp>
        <p:nvSpPr>
          <p:cNvPr id="4" name="幻灯片编号占位符 3"/>
          <p:cNvSpPr>
            <a:spLocks noGrp="1"/>
          </p:cNvSpPr>
          <p:nvPr>
            <p:ph type="sldNum" sz="quarter" idx="10"/>
          </p:nvPr>
        </p:nvSpPr>
        <p:spPr/>
        <p:txBody>
          <a:bodyPr/>
          <a:lstStyle/>
          <a:p>
            <a:fld id="{13F71D52-310A-5048-A81F-F752FABD8951}" type="slidenum">
              <a:rPr kumimoji="1" lang="zh-CN" altLang="en-US" smtClean="0"/>
              <a:t>5</a:t>
            </a:fld>
            <a:endParaRPr kumimoji="1" lang="zh-CN" altLang="en-US"/>
          </a:p>
        </p:txBody>
      </p:sp>
    </p:spTree>
    <p:extLst>
      <p:ext uri="{BB962C8B-B14F-4D97-AF65-F5344CB8AC3E}">
        <p14:creationId xmlns:p14="http://schemas.microsoft.com/office/powerpoint/2010/main" val="134109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a:t>
            </a:r>
            <a:r>
              <a:rPr kumimoji="1" lang="zh-CN" altLang="en-US" dirty="0" smtClean="0"/>
              <a:t> </a:t>
            </a:r>
            <a:r>
              <a:rPr kumimoji="1" lang="en-US" altLang="zh-CN" dirty="0" smtClean="0"/>
              <a:t>we</a:t>
            </a:r>
            <a:r>
              <a:rPr kumimoji="1" lang="zh-CN" altLang="en-US" dirty="0" smtClean="0"/>
              <a:t> </a:t>
            </a:r>
            <a:r>
              <a:rPr kumimoji="1" lang="en-US" altLang="zh-CN" dirty="0" smtClean="0"/>
              <a:t>chose</a:t>
            </a:r>
            <a:r>
              <a:rPr kumimoji="1" lang="zh-CN" altLang="en-US" dirty="0" smtClean="0"/>
              <a:t> </a:t>
            </a:r>
            <a:r>
              <a:rPr kumimoji="1" lang="en-US" altLang="zh-CN" dirty="0" smtClean="0"/>
              <a:t>100mM</a:t>
            </a:r>
            <a:r>
              <a:rPr kumimoji="1" lang="zh-CN" altLang="en-US" dirty="0" smtClean="0"/>
              <a:t> </a:t>
            </a:r>
            <a:r>
              <a:rPr kumimoji="1" lang="en-US" altLang="zh-CN" dirty="0" smtClean="0"/>
              <a:t>as</a:t>
            </a:r>
            <a:r>
              <a:rPr kumimoji="1" lang="zh-CN" altLang="en-US" dirty="0" smtClean="0"/>
              <a:t> </a:t>
            </a:r>
            <a:r>
              <a:rPr kumimoji="1" lang="en-US" altLang="zh-CN" dirty="0" smtClean="0"/>
              <a:t>the</a:t>
            </a:r>
            <a:r>
              <a:rPr kumimoji="1" lang="zh-CN" altLang="en-US" dirty="0" smtClean="0"/>
              <a:t> </a:t>
            </a:r>
            <a:r>
              <a:rPr kumimoji="1" lang="en-US" altLang="zh-CN" dirty="0" smtClean="0"/>
              <a:t>working</a:t>
            </a:r>
            <a:r>
              <a:rPr kumimoji="1" lang="zh-CN" altLang="en-US" dirty="0" smtClean="0"/>
              <a:t> </a:t>
            </a:r>
            <a:r>
              <a:rPr kumimoji="1" lang="en-US" altLang="zh-CN" dirty="0" smtClean="0"/>
              <a:t>dose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test</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strains.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total</a:t>
            </a:r>
            <a:r>
              <a:rPr kumimoji="1" lang="zh-CN" altLang="en-US" baseline="0" dirty="0" smtClean="0"/>
              <a:t> </a:t>
            </a:r>
            <a:r>
              <a:rPr kumimoji="1" lang="en-US" altLang="zh-CN" baseline="0" dirty="0" smtClean="0"/>
              <a:t>3 batches</a:t>
            </a:r>
            <a:r>
              <a:rPr kumimoji="1" lang="zh-CN" altLang="en-US" baseline="0" dirty="0" smtClean="0"/>
              <a:t> </a:t>
            </a:r>
            <a:r>
              <a:rPr kumimoji="1" lang="en-US" altLang="zh-CN" baseline="0" dirty="0" smtClean="0"/>
              <a:t>experiments</a:t>
            </a:r>
            <a:r>
              <a:rPr kumimoji="1" lang="zh-CN" altLang="en-US" baseline="0" dirty="0" smtClean="0"/>
              <a:t> </a:t>
            </a:r>
            <a:r>
              <a:rPr kumimoji="1" lang="en-US" altLang="zh-CN" baseline="0" dirty="0" smtClean="0"/>
              <a:t>were</a:t>
            </a:r>
            <a:r>
              <a:rPr kumimoji="1" lang="zh-CN" altLang="en-US" baseline="0" dirty="0" smtClean="0"/>
              <a:t> </a:t>
            </a:r>
            <a:r>
              <a:rPr kumimoji="1" lang="en-US" altLang="zh-CN" baseline="0" dirty="0" smtClean="0"/>
              <a:t>carried</a:t>
            </a:r>
            <a:r>
              <a:rPr kumimoji="1" lang="zh-CN" altLang="en-US" baseline="0" dirty="0" smtClean="0"/>
              <a:t> </a:t>
            </a:r>
            <a:r>
              <a:rPr kumimoji="1" lang="en-US" altLang="zh-CN" baseline="0" dirty="0" smtClean="0"/>
              <a:t>out,</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batch</a:t>
            </a:r>
            <a:r>
              <a:rPr kumimoji="1" lang="zh-CN" altLang="en-US" baseline="0" dirty="0" smtClean="0"/>
              <a:t> </a:t>
            </a:r>
            <a:r>
              <a:rPr kumimoji="1" lang="en-US" altLang="zh-CN" baseline="0" dirty="0" smtClean="0"/>
              <a:t>includes</a:t>
            </a:r>
            <a:r>
              <a:rPr kumimoji="1" lang="zh-CN" altLang="en-US" baseline="0" dirty="0" smtClean="0"/>
              <a:t> </a:t>
            </a:r>
            <a:r>
              <a:rPr kumimoji="1" lang="en-US" altLang="zh-CN" baseline="0" dirty="0" smtClean="0"/>
              <a:t>48</a:t>
            </a:r>
            <a:r>
              <a:rPr kumimoji="1" lang="zh-CN" altLang="en-US" baseline="0" dirty="0" smtClean="0"/>
              <a:t> </a:t>
            </a:r>
            <a:r>
              <a:rPr kumimoji="1" lang="en-US" altLang="zh-CN" baseline="0" dirty="0" smtClean="0"/>
              <a:t>strains.</a:t>
            </a:r>
            <a:r>
              <a:rPr kumimoji="1" lang="zh-CN" altLang="en-US" baseline="0" dirty="0" smtClean="0"/>
              <a:t> </a:t>
            </a:r>
            <a:r>
              <a:rPr kumimoji="1" lang="en-US" altLang="zh-CN" baseline="0" dirty="0" smtClean="0"/>
              <a:t> with</a:t>
            </a:r>
            <a:r>
              <a:rPr kumimoji="1" lang="zh-CN" altLang="en-US" baseline="0" dirty="0" smtClean="0"/>
              <a:t> </a:t>
            </a:r>
            <a:r>
              <a:rPr kumimoji="1" lang="en-US" altLang="zh-CN" baseline="0" dirty="0" smtClean="0"/>
              <a:t>4 technical plus 5 biological</a:t>
            </a:r>
            <a:r>
              <a:rPr kumimoji="1" lang="zh-CN" altLang="en-US" baseline="0" dirty="0" smtClean="0"/>
              <a:t> </a:t>
            </a:r>
            <a:r>
              <a:rPr kumimoji="1" lang="en-US" altLang="zh-CN" baseline="0" dirty="0" smtClean="0"/>
              <a:t>replicates.</a:t>
            </a:r>
            <a:r>
              <a:rPr kumimoji="1" lang="zh-CN" altLang="en-US" baseline="0" dirty="0" smtClean="0"/>
              <a:t> </a:t>
            </a:r>
            <a:r>
              <a:rPr kumimoji="1" lang="en-US" altLang="zh-CN" baseline="0" dirty="0" smtClean="0"/>
              <a:t>Within</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experiment,</a:t>
            </a:r>
            <a:r>
              <a:rPr kumimoji="1" lang="zh-CN" altLang="en-US" baseline="0" dirty="0" smtClean="0"/>
              <a:t> </a:t>
            </a:r>
            <a:r>
              <a:rPr kumimoji="1" lang="en-US" altLang="zh-CN" baseline="0" dirty="0" smtClean="0"/>
              <a:t>6</a:t>
            </a:r>
            <a:r>
              <a:rPr kumimoji="1" lang="zh-CN" altLang="en-US" baseline="0" dirty="0" smtClean="0"/>
              <a:t> </a:t>
            </a:r>
            <a:r>
              <a:rPr kumimoji="1" lang="en-US" altLang="zh-CN" baseline="0" dirty="0" smtClean="0"/>
              <a:t>strains</a:t>
            </a:r>
            <a:r>
              <a:rPr kumimoji="1" lang="zh-CN" altLang="en-US" baseline="0" dirty="0" smtClean="0"/>
              <a:t> </a:t>
            </a:r>
            <a:r>
              <a:rPr kumimoji="1" lang="en-US" altLang="zh-CN" baseline="0" dirty="0" smtClean="0"/>
              <a:t>were</a:t>
            </a:r>
            <a:r>
              <a:rPr kumimoji="1" lang="zh-CN" altLang="en-US" baseline="0" dirty="0" smtClean="0"/>
              <a:t> </a:t>
            </a:r>
            <a:r>
              <a:rPr kumimoji="1" lang="en-US" altLang="zh-CN" baseline="0" dirty="0" smtClean="0"/>
              <a:t>included</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controls,</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were</a:t>
            </a:r>
            <a:r>
              <a:rPr kumimoji="1" lang="zh-CN" altLang="en-US" baseline="0" dirty="0" smtClean="0"/>
              <a:t> </a:t>
            </a:r>
            <a:r>
              <a:rPr kumimoji="1" lang="en-US" altLang="zh-CN" baseline="0" dirty="0" smtClean="0"/>
              <a:t>labeled</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green</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diagram.</a:t>
            </a:r>
            <a:r>
              <a:rPr kumimoji="1" lang="zh-CN" altLang="en-US" baseline="0" dirty="0" smtClean="0"/>
              <a:t> </a:t>
            </a:r>
            <a:endParaRPr kumimoji="1" lang="zh-CN" altLang="en-US" dirty="0"/>
          </a:p>
        </p:txBody>
      </p:sp>
      <p:sp>
        <p:nvSpPr>
          <p:cNvPr id="4" name="幻灯片编号占位符 3"/>
          <p:cNvSpPr>
            <a:spLocks noGrp="1"/>
          </p:cNvSpPr>
          <p:nvPr>
            <p:ph type="sldNum" sz="quarter" idx="10"/>
          </p:nvPr>
        </p:nvSpPr>
        <p:spPr/>
        <p:txBody>
          <a:bodyPr/>
          <a:lstStyle/>
          <a:p>
            <a:fld id="{13F71D52-310A-5048-A81F-F752FABD8951}" type="slidenum">
              <a:rPr kumimoji="1" lang="zh-CN" altLang="en-US" smtClean="0"/>
              <a:t>6</a:t>
            </a:fld>
            <a:endParaRPr kumimoji="1" lang="zh-CN" altLang="en-US"/>
          </a:p>
        </p:txBody>
      </p:sp>
    </p:spTree>
    <p:extLst>
      <p:ext uri="{BB962C8B-B14F-4D97-AF65-F5344CB8AC3E}">
        <p14:creationId xmlns:p14="http://schemas.microsoft.com/office/powerpoint/2010/main" val="944786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Xls</a:t>
            </a:r>
            <a:r>
              <a:rPr lang="en-US" baseline="0" dirty="0" smtClean="0"/>
              <a:t> file of all the strain names and all tested strain names</a:t>
            </a:r>
            <a:endParaRPr lang="en-US" dirty="0" smtClean="0"/>
          </a:p>
          <a:p>
            <a:endParaRPr lang="en-US" dirty="0" smtClean="0"/>
          </a:p>
          <a:p>
            <a:endParaRPr lang="en-US" dirty="0" smtClean="0"/>
          </a:p>
          <a:p>
            <a:endParaRPr lang="en-US" dirty="0" smtClean="0"/>
          </a:p>
          <a:p>
            <a:r>
              <a:rPr lang="en-US" dirty="0" smtClean="0"/>
              <a:t>What I did is test 100mM propionic acid sensitivity</a:t>
            </a:r>
            <a:r>
              <a:rPr lang="en-US" baseline="0" dirty="0" smtClean="0"/>
              <a:t> of </a:t>
            </a:r>
            <a:r>
              <a:rPr lang="en-US" dirty="0" smtClean="0"/>
              <a:t>131 wild</a:t>
            </a:r>
            <a:r>
              <a:rPr lang="en-US" baseline="0" dirty="0" smtClean="0"/>
              <a:t> isolated </a:t>
            </a:r>
            <a:r>
              <a:rPr lang="en-US" baseline="0" dirty="0" err="1" smtClean="0"/>
              <a:t>C.elegans</a:t>
            </a:r>
            <a:r>
              <a:rPr lang="en-US" baseline="0" dirty="0" smtClean="0"/>
              <a:t> strains and through genome wide association study to identify which genome region contribute to the Survival rate. The assay was done in 48 well plates for 3 bat</a:t>
            </a:r>
            <a:r>
              <a:rPr lang="en-US" altLang="zh-CN" baseline="0" dirty="0" smtClean="0"/>
              <a:t>c</a:t>
            </a:r>
            <a:r>
              <a:rPr lang="en-US" baseline="0" dirty="0" smtClean="0"/>
              <a:t>h</a:t>
            </a:r>
            <a:r>
              <a:rPr lang="en-US" altLang="zh-CN" baseline="0" dirty="0" smtClean="0"/>
              <a:t>e</a:t>
            </a:r>
            <a:r>
              <a:rPr lang="en-US" baseline="0" dirty="0" smtClean="0"/>
              <a:t>s, each time include 6 strains as </a:t>
            </a:r>
            <a:r>
              <a:rPr lang="en-US" altLang="zh-CN" baseline="0" dirty="0" smtClean="0"/>
              <a:t>batch</a:t>
            </a:r>
            <a:r>
              <a:rPr lang="zh-CN" altLang="en-US" baseline="0" dirty="0" smtClean="0"/>
              <a:t> </a:t>
            </a:r>
            <a:r>
              <a:rPr lang="en-US" altLang="zh-CN" baseline="0" dirty="0" smtClean="0"/>
              <a:t>effect</a:t>
            </a:r>
            <a:r>
              <a:rPr lang="zh-CN" altLang="en-US" baseline="0" dirty="0" smtClean="0"/>
              <a:t> </a:t>
            </a:r>
            <a:r>
              <a:rPr lang="en-US" baseline="0" dirty="0" smtClean="0"/>
              <a:t>control, each dot represent one experiment, 4 technical plus 5 biological, 20 dots in total.  Red line indicate the </a:t>
            </a:r>
            <a:r>
              <a:rPr lang="en-US" altLang="zh-CN" baseline="0" dirty="0" smtClean="0"/>
              <a:t>average</a:t>
            </a:r>
            <a:r>
              <a:rPr lang="en-US" baseline="0" dirty="0" smtClean="0"/>
              <a:t> </a:t>
            </a:r>
            <a:r>
              <a:rPr lang="en-US" altLang="zh-CN" baseline="0" dirty="0" smtClean="0"/>
              <a:t>number</a:t>
            </a:r>
            <a:r>
              <a:rPr lang="zh-CN" altLang="en-US" baseline="0" dirty="0" smtClean="0"/>
              <a:t> </a:t>
            </a:r>
            <a:r>
              <a:rPr lang="en-US" altLang="zh-CN" baseline="0" dirty="0" smtClean="0"/>
              <a:t>of</a:t>
            </a:r>
            <a:r>
              <a:rPr lang="zh-CN" altLang="en-US" baseline="0" dirty="0" smtClean="0"/>
              <a:t> </a:t>
            </a:r>
            <a:r>
              <a:rPr lang="en-US" altLang="zh-CN" baseline="0" dirty="0" smtClean="0"/>
              <a:t>20</a:t>
            </a:r>
            <a:r>
              <a:rPr lang="zh-CN" altLang="en-US" baseline="0" dirty="0" smtClean="0"/>
              <a:t> </a:t>
            </a:r>
            <a:r>
              <a:rPr lang="en-US" altLang="zh-CN" baseline="0" dirty="0" smtClean="0"/>
              <a:t>dots</a:t>
            </a:r>
            <a:r>
              <a:rPr lang="en-US" baseline="0" dirty="0" smtClean="0"/>
              <a:t>.</a:t>
            </a:r>
            <a:r>
              <a:rPr lang="zh-CN" altLang="en-US" baseline="0" dirty="0" smtClean="0"/>
              <a:t>    </a:t>
            </a:r>
            <a:endParaRPr lang="en-US" altLang="zh-CN" baseline="0" dirty="0" smtClean="0"/>
          </a:p>
          <a:p>
            <a:endParaRPr lang="en-US" baseline="0" dirty="0" smtClean="0"/>
          </a:p>
          <a:p>
            <a:endParaRPr lang="en-US" baseline="0" dirty="0" smtClean="0"/>
          </a:p>
          <a:p>
            <a:endParaRPr lang="en-US" baseline="0" dirty="0" smtClean="0"/>
          </a:p>
          <a:p>
            <a:endParaRPr lang="en-US" baseline="0" dirty="0" smtClean="0"/>
          </a:p>
          <a:p>
            <a:r>
              <a:rPr lang="en-US" sz="1200" b="0" i="0" kern="1200" dirty="0" smtClean="0">
                <a:solidFill>
                  <a:schemeClr val="tx1"/>
                </a:solidFill>
                <a:effectLst/>
                <a:latin typeface="+mn-lt"/>
                <a:ea typeface="+mn-ea"/>
                <a:cs typeface="+mn-cs"/>
              </a:rPr>
              <a:t>In population genetics, </a:t>
            </a:r>
            <a:r>
              <a:rPr lang="en-US" sz="1200" b="1" i="0" kern="1200" dirty="0" smtClean="0">
                <a:solidFill>
                  <a:schemeClr val="tx1"/>
                </a:solidFill>
                <a:effectLst/>
                <a:latin typeface="+mn-lt"/>
                <a:ea typeface="+mn-ea"/>
                <a:cs typeface="+mn-cs"/>
              </a:rPr>
              <a:t>linkage disequilibrium</a:t>
            </a:r>
            <a:r>
              <a:rPr lang="en-US" sz="1200" b="0" i="0" kern="1200" dirty="0" smtClean="0">
                <a:solidFill>
                  <a:schemeClr val="tx1"/>
                </a:solidFill>
                <a:effectLst/>
                <a:latin typeface="+mn-lt"/>
                <a:ea typeface="+mn-ea"/>
                <a:cs typeface="+mn-cs"/>
              </a:rPr>
              <a:t> is the non-random association of alleles at different loci in a given population.</a:t>
            </a:r>
            <a:endParaRPr lang="en-US" dirty="0"/>
          </a:p>
        </p:txBody>
      </p:sp>
      <p:sp>
        <p:nvSpPr>
          <p:cNvPr id="4" name="Slide Number Placeholder 3"/>
          <p:cNvSpPr>
            <a:spLocks noGrp="1"/>
          </p:cNvSpPr>
          <p:nvPr>
            <p:ph type="sldNum" sz="quarter" idx="10"/>
          </p:nvPr>
        </p:nvSpPr>
        <p:spPr/>
        <p:txBody>
          <a:bodyPr/>
          <a:lstStyle/>
          <a:p>
            <a:fld id="{13F71D52-310A-5048-A81F-F752FABD8951}" type="slidenum">
              <a:rPr kumimoji="1" lang="zh-CN" altLang="en-US" smtClean="0"/>
              <a:t>7</a:t>
            </a:fld>
            <a:endParaRPr kumimoji="1" lang="zh-CN" altLang="en-US"/>
          </a:p>
        </p:txBody>
      </p:sp>
    </p:spTree>
    <p:extLst>
      <p:ext uri="{BB962C8B-B14F-4D97-AF65-F5344CB8AC3E}">
        <p14:creationId xmlns:p14="http://schemas.microsoft.com/office/powerpoint/2010/main" val="265611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Then</a:t>
            </a:r>
            <a:r>
              <a:rPr lang="zh-CN" altLang="en-US" baseline="0" dirty="0" smtClean="0"/>
              <a:t> </a:t>
            </a:r>
            <a:r>
              <a:rPr lang="en-US" altLang="zh-CN" baseline="0" dirty="0" smtClean="0"/>
              <a:t>Stefan</a:t>
            </a:r>
            <a:r>
              <a:rPr lang="zh-CN" altLang="en-US" baseline="0" dirty="0" smtClean="0"/>
              <a:t> </a:t>
            </a:r>
            <a:r>
              <a:rPr lang="en-US" altLang="zh-CN" baseline="0" dirty="0" smtClean="0"/>
              <a:t>in</a:t>
            </a:r>
            <a:r>
              <a:rPr lang="zh-CN" altLang="en-US" baseline="0" dirty="0" smtClean="0"/>
              <a:t> </a:t>
            </a:r>
            <a:r>
              <a:rPr lang="en-US" altLang="zh-CN" baseline="0" dirty="0" smtClean="0"/>
              <a:t>Erik’s</a:t>
            </a:r>
            <a:r>
              <a:rPr lang="zh-CN" altLang="en-US" baseline="0" dirty="0" smtClean="0"/>
              <a:t> </a:t>
            </a:r>
            <a:r>
              <a:rPr lang="en-US" altLang="zh-CN" baseline="0" dirty="0" smtClean="0"/>
              <a:t>lab</a:t>
            </a:r>
            <a:r>
              <a:rPr lang="zh-CN" altLang="en-US" baseline="0" dirty="0" smtClean="0"/>
              <a:t> </a:t>
            </a:r>
            <a:r>
              <a:rPr lang="en-US" altLang="zh-CN" baseline="0" dirty="0" smtClean="0"/>
              <a:t>calculated</a:t>
            </a:r>
            <a:r>
              <a:rPr lang="zh-CN" altLang="en-US" baseline="0" dirty="0" smtClean="0"/>
              <a:t> </a:t>
            </a:r>
            <a:r>
              <a:rPr lang="en-US" altLang="zh-CN" baseline="0" dirty="0" smtClean="0"/>
              <a:t>the</a:t>
            </a:r>
            <a:r>
              <a:rPr lang="zh-CN" altLang="en-US" baseline="0" dirty="0" smtClean="0"/>
              <a:t> </a:t>
            </a:r>
            <a:r>
              <a:rPr lang="en-US" altLang="zh-CN" baseline="0" dirty="0" smtClean="0"/>
              <a:t>QTL</a:t>
            </a:r>
            <a:r>
              <a:rPr lang="zh-CN" altLang="en-US" baseline="0" dirty="0" smtClean="0"/>
              <a:t> </a:t>
            </a:r>
            <a:r>
              <a:rPr lang="en-US" altLang="zh-CN" baseline="0" dirty="0" smtClean="0"/>
              <a:t>located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left</a:t>
            </a:r>
            <a:r>
              <a:rPr lang="zh-CN" altLang="en-US" baseline="0" dirty="0" smtClean="0"/>
              <a:t> </a:t>
            </a:r>
            <a:r>
              <a:rPr lang="en-US" altLang="zh-CN" baseline="0" dirty="0" smtClean="0"/>
              <a:t>arm</a:t>
            </a:r>
            <a:r>
              <a:rPr lang="zh-CN" altLang="en-US" baseline="0" dirty="0" smtClean="0"/>
              <a:t> </a:t>
            </a:r>
            <a:r>
              <a:rPr lang="en-US" altLang="zh-CN" baseline="0" dirty="0" smtClean="0"/>
              <a:t>of</a:t>
            </a:r>
            <a:r>
              <a:rPr lang="zh-CN" altLang="en-US" baseline="0" dirty="0" smtClean="0"/>
              <a:t> </a:t>
            </a:r>
            <a:r>
              <a:rPr lang="en-US" altLang="zh-CN" baseline="0" dirty="0" smtClean="0"/>
              <a:t>chromosome</a:t>
            </a:r>
            <a:r>
              <a:rPr lang="zh-CN" altLang="en-US" baseline="0" dirty="0" smtClean="0"/>
              <a:t> </a:t>
            </a:r>
            <a:r>
              <a:rPr lang="en-US" altLang="zh-CN" baseline="0" dirty="0" smtClean="0"/>
              <a:t>V. This is single marker association mapping.</a:t>
            </a:r>
            <a:endParaRPr lang="en-US" dirty="0"/>
          </a:p>
        </p:txBody>
      </p:sp>
      <p:sp>
        <p:nvSpPr>
          <p:cNvPr id="4" name="Slide Number Placeholder 3"/>
          <p:cNvSpPr>
            <a:spLocks noGrp="1"/>
          </p:cNvSpPr>
          <p:nvPr>
            <p:ph type="sldNum" sz="quarter" idx="10"/>
          </p:nvPr>
        </p:nvSpPr>
        <p:spPr/>
        <p:txBody>
          <a:bodyPr/>
          <a:lstStyle/>
          <a:p>
            <a:fld id="{13F71D52-310A-5048-A81F-F752FABD8951}" type="slidenum">
              <a:rPr kumimoji="1" lang="zh-CN" altLang="en-US" smtClean="0"/>
              <a:t>8</a:t>
            </a:fld>
            <a:endParaRPr kumimoji="1" lang="zh-CN" altLang="en-US"/>
          </a:p>
        </p:txBody>
      </p:sp>
    </p:spTree>
    <p:extLst>
      <p:ext uri="{BB962C8B-B14F-4D97-AF65-F5344CB8AC3E}">
        <p14:creationId xmlns:p14="http://schemas.microsoft.com/office/powerpoint/2010/main" val="2113412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Erik send</a:t>
            </a:r>
            <a:r>
              <a:rPr lang="en-US" altLang="zh-CN" baseline="0" dirty="0" smtClean="0"/>
              <a:t> me two files: How to build NIL and how to </a:t>
            </a:r>
            <a:r>
              <a:rPr lang="en-US" altLang="zh-CN" baseline="0" smtClean="0"/>
              <a:t>do introgression.</a:t>
            </a:r>
            <a:endParaRPr lang="en-US" altLang="zh-CN" dirty="0" smtClean="0"/>
          </a:p>
          <a:p>
            <a:endParaRPr lang="en-US" altLang="zh-CN" dirty="0" smtClean="0"/>
          </a:p>
          <a:p>
            <a:endParaRPr lang="en-US" altLang="zh-CN" dirty="0" smtClean="0"/>
          </a:p>
          <a:p>
            <a:endParaRPr lang="en-US" altLang="zh-CN" dirty="0" smtClean="0"/>
          </a:p>
          <a:p>
            <a:r>
              <a:rPr lang="en-US" altLang="zh-CN" dirty="0" smtClean="0"/>
              <a:t>We</a:t>
            </a:r>
            <a:r>
              <a:rPr lang="zh-CN" altLang="en-US" dirty="0" smtClean="0"/>
              <a:t> </a:t>
            </a:r>
            <a:r>
              <a:rPr lang="en-US" altLang="zh-CN" dirty="0" smtClean="0"/>
              <a:t>chose</a:t>
            </a:r>
            <a:r>
              <a:rPr lang="zh-CN" altLang="en-US" baseline="0" dirty="0" smtClean="0"/>
              <a:t> </a:t>
            </a:r>
            <a:r>
              <a:rPr lang="en-US" altLang="zh-CN" baseline="0" dirty="0" smtClean="0"/>
              <a:t>2</a:t>
            </a:r>
            <a:r>
              <a:rPr lang="zh-CN" altLang="en-US" baseline="0" dirty="0" smtClean="0"/>
              <a:t> </a:t>
            </a:r>
            <a:r>
              <a:rPr lang="en-US" altLang="zh-CN" baseline="0" dirty="0" smtClean="0"/>
              <a:t>strains,</a:t>
            </a:r>
            <a:r>
              <a:rPr lang="zh-CN" altLang="en-US" baseline="0" dirty="0" smtClean="0"/>
              <a:t> </a:t>
            </a:r>
            <a:r>
              <a:rPr lang="en-US" altLang="zh-CN" baseline="0" dirty="0" smtClean="0"/>
              <a:t>one</a:t>
            </a:r>
            <a:r>
              <a:rPr lang="zh-CN" altLang="en-US" baseline="0" dirty="0" smtClean="0"/>
              <a:t> </a:t>
            </a:r>
            <a:r>
              <a:rPr lang="en-US" altLang="zh-CN" baseline="0" dirty="0" smtClean="0"/>
              <a:t>is</a:t>
            </a:r>
            <a:r>
              <a:rPr lang="zh-CN" altLang="en-US" baseline="0" dirty="0" smtClean="0"/>
              <a:t> </a:t>
            </a:r>
            <a:r>
              <a:rPr lang="en-US" altLang="zh-CN" baseline="0" dirty="0" smtClean="0"/>
              <a:t>resistant</a:t>
            </a:r>
            <a:r>
              <a:rPr lang="zh-CN" altLang="en-US" baseline="0" dirty="0" smtClean="0"/>
              <a:t> </a:t>
            </a:r>
            <a:r>
              <a:rPr lang="en-US" altLang="zh-CN" baseline="0" dirty="0" smtClean="0"/>
              <a:t>to</a:t>
            </a:r>
            <a:r>
              <a:rPr lang="zh-CN" altLang="en-US" baseline="0" dirty="0" smtClean="0"/>
              <a:t> </a:t>
            </a:r>
            <a:r>
              <a:rPr lang="en-US" altLang="zh-CN" baseline="0" dirty="0" smtClean="0"/>
              <a:t>PA,</a:t>
            </a:r>
            <a:r>
              <a:rPr lang="zh-CN" altLang="en-US" baseline="0" dirty="0" smtClean="0"/>
              <a:t> </a:t>
            </a:r>
            <a:r>
              <a:rPr lang="en-US" altLang="zh-CN" baseline="0" dirty="0" smtClean="0"/>
              <a:t>one</a:t>
            </a:r>
            <a:r>
              <a:rPr lang="zh-CN" altLang="en-US" baseline="0" dirty="0" smtClean="0"/>
              <a:t> </a:t>
            </a:r>
            <a:r>
              <a:rPr lang="en-US" altLang="zh-CN" baseline="0" dirty="0" smtClean="0"/>
              <a:t>is</a:t>
            </a:r>
            <a:r>
              <a:rPr lang="zh-CN" altLang="en-US" baseline="0" dirty="0" smtClean="0"/>
              <a:t> </a:t>
            </a:r>
            <a:r>
              <a:rPr lang="en-US" altLang="zh-CN" baseline="0" dirty="0" smtClean="0"/>
              <a:t>sensitive</a:t>
            </a:r>
            <a:r>
              <a:rPr lang="zh-CN" altLang="en-US" baseline="0" dirty="0" smtClean="0"/>
              <a:t> </a:t>
            </a:r>
            <a:r>
              <a:rPr lang="en-US" altLang="zh-CN" baseline="0" dirty="0" smtClean="0"/>
              <a:t>to</a:t>
            </a:r>
            <a:r>
              <a:rPr lang="zh-CN" altLang="en-US" baseline="0" dirty="0" smtClean="0"/>
              <a:t> </a:t>
            </a:r>
            <a:r>
              <a:rPr lang="en-US" altLang="zh-CN" baseline="0" dirty="0" smtClean="0"/>
              <a:t>PA,</a:t>
            </a:r>
            <a:r>
              <a:rPr lang="zh-CN" altLang="en-US" baseline="0" dirty="0" smtClean="0"/>
              <a:t> </a:t>
            </a:r>
            <a:r>
              <a:rPr lang="en-US" altLang="zh-CN" baseline="0" dirty="0" smtClean="0"/>
              <a:t>and</a:t>
            </a:r>
            <a:r>
              <a:rPr lang="zh-CN" altLang="en-US" baseline="0" dirty="0" smtClean="0"/>
              <a:t> </a:t>
            </a:r>
            <a:r>
              <a:rPr lang="en-US" altLang="zh-CN" baseline="0" dirty="0" smtClean="0"/>
              <a:t>swap</a:t>
            </a:r>
            <a:r>
              <a:rPr lang="zh-CN" altLang="en-US" baseline="0" dirty="0" smtClean="0"/>
              <a:t> </a:t>
            </a:r>
            <a:r>
              <a:rPr lang="en-US" altLang="zh-CN" baseline="0" dirty="0" smtClean="0"/>
              <a:t>the</a:t>
            </a:r>
            <a:r>
              <a:rPr lang="zh-CN" altLang="en-US" baseline="0" dirty="0" smtClean="0"/>
              <a:t> </a:t>
            </a:r>
            <a:r>
              <a:rPr lang="en-US" altLang="zh-CN" baseline="0" dirty="0" smtClean="0"/>
              <a:t>genomic</a:t>
            </a:r>
            <a:r>
              <a:rPr lang="zh-CN" altLang="en-US" baseline="0" dirty="0" smtClean="0"/>
              <a:t> </a:t>
            </a:r>
            <a:r>
              <a:rPr lang="en-US" altLang="zh-CN" baseline="0" dirty="0" smtClean="0"/>
              <a:t>region</a:t>
            </a:r>
            <a:r>
              <a:rPr lang="zh-CN" altLang="en-US" baseline="0" dirty="0" smtClean="0"/>
              <a:t> </a:t>
            </a:r>
            <a:r>
              <a:rPr lang="en-US" altLang="zh-CN" baseline="0" dirty="0" smtClean="0"/>
              <a:t>contain</a:t>
            </a:r>
            <a:r>
              <a:rPr lang="zh-CN" altLang="en-US" baseline="0" dirty="0" smtClean="0"/>
              <a:t> </a:t>
            </a:r>
            <a:r>
              <a:rPr lang="en-US" altLang="zh-CN" baseline="0" dirty="0" smtClean="0"/>
              <a:t>QTLs</a:t>
            </a:r>
            <a:r>
              <a:rPr lang="zh-CN" altLang="en-US" baseline="0" dirty="0" smtClean="0"/>
              <a:t> </a:t>
            </a:r>
            <a:r>
              <a:rPr lang="en-US" altLang="zh-CN" baseline="0" dirty="0" smtClean="0"/>
              <a:t>form</a:t>
            </a:r>
            <a:r>
              <a:rPr lang="zh-CN" altLang="en-US" baseline="0" dirty="0" smtClean="0"/>
              <a:t> </a:t>
            </a:r>
            <a:r>
              <a:rPr lang="en-US" altLang="zh-CN" baseline="0" dirty="0" smtClean="0"/>
              <a:t>Resistant</a:t>
            </a:r>
            <a:r>
              <a:rPr lang="zh-CN" altLang="en-US" baseline="0" dirty="0" smtClean="0"/>
              <a:t> </a:t>
            </a:r>
            <a:r>
              <a:rPr lang="en-US" altLang="zh-CN" baseline="0" dirty="0" smtClean="0"/>
              <a:t>to</a:t>
            </a:r>
            <a:r>
              <a:rPr lang="zh-CN" altLang="en-US" baseline="0" dirty="0" smtClean="0"/>
              <a:t> </a:t>
            </a:r>
            <a:r>
              <a:rPr lang="en-US" altLang="zh-CN" baseline="0" dirty="0" smtClean="0"/>
              <a:t>sensitive</a:t>
            </a:r>
            <a:r>
              <a:rPr lang="zh-CN" altLang="en-US" baseline="0" dirty="0" smtClean="0"/>
              <a:t> </a:t>
            </a:r>
            <a:r>
              <a:rPr lang="en-US" altLang="zh-CN" baseline="0" dirty="0" smtClean="0"/>
              <a:t>strains,</a:t>
            </a:r>
            <a:r>
              <a:rPr lang="zh-CN" altLang="en-US" baseline="0" dirty="0" smtClean="0"/>
              <a:t> </a:t>
            </a:r>
            <a:r>
              <a:rPr lang="en-US" altLang="zh-CN" baseline="0" dirty="0" smtClean="0"/>
              <a:t>then</a:t>
            </a:r>
            <a:r>
              <a:rPr lang="zh-CN" altLang="en-US" baseline="0" dirty="0" smtClean="0"/>
              <a:t> </a:t>
            </a:r>
            <a:r>
              <a:rPr lang="en-US" altLang="zh-CN" baseline="0" dirty="0" smtClean="0"/>
              <a:t>we</a:t>
            </a:r>
            <a:r>
              <a:rPr lang="zh-CN" altLang="en-US" baseline="0" dirty="0" smtClean="0"/>
              <a:t> </a:t>
            </a:r>
            <a:r>
              <a:rPr lang="en-US" altLang="zh-CN" baseline="0" dirty="0" smtClean="0"/>
              <a:t>have</a:t>
            </a:r>
            <a:r>
              <a:rPr lang="zh-CN" altLang="en-US" baseline="0" dirty="0" smtClean="0"/>
              <a:t> </a:t>
            </a:r>
            <a:r>
              <a:rPr lang="en-US" altLang="zh-CN" baseline="0" dirty="0" smtClean="0"/>
              <a:t>a</a:t>
            </a:r>
            <a:r>
              <a:rPr lang="zh-CN" altLang="en-US" baseline="0" dirty="0" smtClean="0"/>
              <a:t> </a:t>
            </a:r>
            <a:r>
              <a:rPr lang="en-US" altLang="zh-CN" baseline="0" dirty="0" smtClean="0"/>
              <a:t>new</a:t>
            </a:r>
            <a:r>
              <a:rPr lang="zh-CN" altLang="en-US" baseline="0" dirty="0" smtClean="0"/>
              <a:t> </a:t>
            </a:r>
            <a:r>
              <a:rPr lang="en-US" altLang="zh-CN" baseline="0" dirty="0" smtClean="0"/>
              <a:t>near</a:t>
            </a:r>
            <a:r>
              <a:rPr lang="zh-CN" altLang="en-US" baseline="0" dirty="0" smtClean="0"/>
              <a:t> </a:t>
            </a:r>
            <a:r>
              <a:rPr lang="en-US" altLang="zh-CN" baseline="0" dirty="0" smtClean="0"/>
              <a:t>isogenic</a:t>
            </a:r>
            <a:r>
              <a:rPr lang="zh-CN" altLang="en-US" baseline="0" dirty="0" smtClean="0"/>
              <a:t> </a:t>
            </a:r>
            <a:r>
              <a:rPr lang="en-US" altLang="zh-CN" baseline="0" dirty="0" smtClean="0"/>
              <a:t>line.</a:t>
            </a:r>
            <a:endParaRPr lang="en-US" dirty="0"/>
          </a:p>
        </p:txBody>
      </p:sp>
      <p:sp>
        <p:nvSpPr>
          <p:cNvPr id="4" name="Slide Number Placeholder 3"/>
          <p:cNvSpPr>
            <a:spLocks noGrp="1"/>
          </p:cNvSpPr>
          <p:nvPr>
            <p:ph type="sldNum" sz="quarter" idx="10"/>
          </p:nvPr>
        </p:nvSpPr>
        <p:spPr/>
        <p:txBody>
          <a:bodyPr/>
          <a:lstStyle/>
          <a:p>
            <a:fld id="{13F71D52-310A-5048-A81F-F752FABD8951}" type="slidenum">
              <a:rPr kumimoji="1" lang="zh-CN" altLang="en-US" smtClean="0"/>
              <a:t>9</a:t>
            </a:fld>
            <a:endParaRPr kumimoji="1" lang="zh-CN" altLang="en-US"/>
          </a:p>
        </p:txBody>
      </p:sp>
    </p:spTree>
    <p:extLst>
      <p:ext uri="{BB962C8B-B14F-4D97-AF65-F5344CB8AC3E}">
        <p14:creationId xmlns:p14="http://schemas.microsoft.com/office/powerpoint/2010/main" val="14741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526889-6CAF-3F49-94EF-60E9E199921C}" type="datetimeFigureOut">
              <a:rPr lang="en-US" smtClean="0"/>
              <a:t>6/22/18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D9059-C496-534E-863B-29E530D5478B}" type="slidenum">
              <a:rPr lang="en-US" smtClean="0"/>
              <a:t>‹#›</a:t>
            </a:fld>
            <a:endParaRPr lang="en-US"/>
          </a:p>
        </p:txBody>
      </p:sp>
    </p:spTree>
    <p:extLst>
      <p:ext uri="{BB962C8B-B14F-4D97-AF65-F5344CB8AC3E}">
        <p14:creationId xmlns:p14="http://schemas.microsoft.com/office/powerpoint/2010/main" val="957050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526889-6CAF-3F49-94EF-60E9E199921C}" type="datetimeFigureOut">
              <a:rPr lang="en-US" smtClean="0"/>
              <a:t>6/22/18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D9059-C496-534E-863B-29E530D5478B}" type="slidenum">
              <a:rPr lang="en-US" smtClean="0"/>
              <a:t>‹#›</a:t>
            </a:fld>
            <a:endParaRPr lang="en-US"/>
          </a:p>
        </p:txBody>
      </p:sp>
    </p:spTree>
    <p:extLst>
      <p:ext uri="{BB962C8B-B14F-4D97-AF65-F5344CB8AC3E}">
        <p14:creationId xmlns:p14="http://schemas.microsoft.com/office/powerpoint/2010/main" val="91020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526889-6CAF-3F49-94EF-60E9E199921C}" type="datetimeFigureOut">
              <a:rPr lang="en-US" smtClean="0"/>
              <a:t>6/22/18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D9059-C496-534E-863B-29E530D5478B}" type="slidenum">
              <a:rPr lang="en-US" smtClean="0"/>
              <a:t>‹#›</a:t>
            </a:fld>
            <a:endParaRPr lang="en-US"/>
          </a:p>
        </p:txBody>
      </p:sp>
    </p:spTree>
    <p:extLst>
      <p:ext uri="{BB962C8B-B14F-4D97-AF65-F5344CB8AC3E}">
        <p14:creationId xmlns:p14="http://schemas.microsoft.com/office/powerpoint/2010/main" val="1301770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526889-6CAF-3F49-94EF-60E9E199921C}" type="datetimeFigureOut">
              <a:rPr lang="en-US" smtClean="0"/>
              <a:t>6/22/18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D9059-C496-534E-863B-29E530D5478B}" type="slidenum">
              <a:rPr lang="en-US" smtClean="0"/>
              <a:t>‹#›</a:t>
            </a:fld>
            <a:endParaRPr lang="en-US"/>
          </a:p>
        </p:txBody>
      </p:sp>
    </p:spTree>
    <p:extLst>
      <p:ext uri="{BB962C8B-B14F-4D97-AF65-F5344CB8AC3E}">
        <p14:creationId xmlns:p14="http://schemas.microsoft.com/office/powerpoint/2010/main" val="502649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526889-6CAF-3F49-94EF-60E9E199921C}" type="datetimeFigureOut">
              <a:rPr lang="en-US" smtClean="0"/>
              <a:t>6/22/18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D9059-C496-534E-863B-29E530D5478B}" type="slidenum">
              <a:rPr lang="en-US" smtClean="0"/>
              <a:t>‹#›</a:t>
            </a:fld>
            <a:endParaRPr lang="en-US"/>
          </a:p>
        </p:txBody>
      </p:sp>
    </p:spTree>
    <p:extLst>
      <p:ext uri="{BB962C8B-B14F-4D97-AF65-F5344CB8AC3E}">
        <p14:creationId xmlns:p14="http://schemas.microsoft.com/office/powerpoint/2010/main" val="1974559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526889-6CAF-3F49-94EF-60E9E199921C}" type="datetimeFigureOut">
              <a:rPr lang="en-US" smtClean="0"/>
              <a:t>6/22/18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D9059-C496-534E-863B-29E530D5478B}" type="slidenum">
              <a:rPr lang="en-US" smtClean="0"/>
              <a:t>‹#›</a:t>
            </a:fld>
            <a:endParaRPr lang="en-US"/>
          </a:p>
        </p:txBody>
      </p:sp>
    </p:spTree>
    <p:extLst>
      <p:ext uri="{BB962C8B-B14F-4D97-AF65-F5344CB8AC3E}">
        <p14:creationId xmlns:p14="http://schemas.microsoft.com/office/powerpoint/2010/main" val="1355845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526889-6CAF-3F49-94EF-60E9E199921C}" type="datetimeFigureOut">
              <a:rPr lang="en-US" smtClean="0"/>
              <a:t>6/22/18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D9059-C496-534E-863B-29E530D5478B}" type="slidenum">
              <a:rPr lang="en-US" smtClean="0"/>
              <a:t>‹#›</a:t>
            </a:fld>
            <a:endParaRPr lang="en-US"/>
          </a:p>
        </p:txBody>
      </p:sp>
    </p:spTree>
    <p:extLst>
      <p:ext uri="{BB962C8B-B14F-4D97-AF65-F5344CB8AC3E}">
        <p14:creationId xmlns:p14="http://schemas.microsoft.com/office/powerpoint/2010/main" val="745415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526889-6CAF-3F49-94EF-60E9E199921C}" type="datetimeFigureOut">
              <a:rPr lang="en-US" smtClean="0"/>
              <a:t>6/22/18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D9059-C496-534E-863B-29E530D5478B}" type="slidenum">
              <a:rPr lang="en-US" smtClean="0"/>
              <a:t>‹#›</a:t>
            </a:fld>
            <a:endParaRPr lang="en-US"/>
          </a:p>
        </p:txBody>
      </p:sp>
    </p:spTree>
    <p:extLst>
      <p:ext uri="{BB962C8B-B14F-4D97-AF65-F5344CB8AC3E}">
        <p14:creationId xmlns:p14="http://schemas.microsoft.com/office/powerpoint/2010/main" val="1931204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526889-6CAF-3F49-94EF-60E9E199921C}" type="datetimeFigureOut">
              <a:rPr lang="en-US" smtClean="0"/>
              <a:t>6/22/18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D9059-C496-534E-863B-29E530D5478B}" type="slidenum">
              <a:rPr lang="en-US" smtClean="0"/>
              <a:t>‹#›</a:t>
            </a:fld>
            <a:endParaRPr lang="en-US"/>
          </a:p>
        </p:txBody>
      </p:sp>
    </p:spTree>
    <p:extLst>
      <p:ext uri="{BB962C8B-B14F-4D97-AF65-F5344CB8AC3E}">
        <p14:creationId xmlns:p14="http://schemas.microsoft.com/office/powerpoint/2010/main" val="678375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526889-6CAF-3F49-94EF-60E9E199921C}" type="datetimeFigureOut">
              <a:rPr lang="en-US" smtClean="0"/>
              <a:t>6/22/18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D9059-C496-534E-863B-29E530D5478B}" type="slidenum">
              <a:rPr lang="en-US" smtClean="0"/>
              <a:t>‹#›</a:t>
            </a:fld>
            <a:endParaRPr lang="en-US"/>
          </a:p>
        </p:txBody>
      </p:sp>
    </p:spTree>
    <p:extLst>
      <p:ext uri="{BB962C8B-B14F-4D97-AF65-F5344CB8AC3E}">
        <p14:creationId xmlns:p14="http://schemas.microsoft.com/office/powerpoint/2010/main" val="466128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526889-6CAF-3F49-94EF-60E9E199921C}" type="datetimeFigureOut">
              <a:rPr lang="en-US" smtClean="0"/>
              <a:t>6/22/18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D9059-C496-534E-863B-29E530D5478B}" type="slidenum">
              <a:rPr lang="en-US" smtClean="0"/>
              <a:t>‹#›</a:t>
            </a:fld>
            <a:endParaRPr lang="en-US"/>
          </a:p>
        </p:txBody>
      </p:sp>
    </p:spTree>
    <p:extLst>
      <p:ext uri="{BB962C8B-B14F-4D97-AF65-F5344CB8AC3E}">
        <p14:creationId xmlns:p14="http://schemas.microsoft.com/office/powerpoint/2010/main" val="1943971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26889-6CAF-3F49-94EF-60E9E199921C}" type="datetimeFigureOut">
              <a:rPr lang="en-US" smtClean="0"/>
              <a:t>6/22/18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D9059-C496-534E-863B-29E530D5478B}" type="slidenum">
              <a:rPr lang="en-US" smtClean="0"/>
              <a:t>‹#›</a:t>
            </a:fld>
            <a:endParaRPr lang="en-US"/>
          </a:p>
        </p:txBody>
      </p:sp>
    </p:spTree>
    <p:extLst>
      <p:ext uri="{BB962C8B-B14F-4D97-AF65-F5344CB8AC3E}">
        <p14:creationId xmlns:p14="http://schemas.microsoft.com/office/powerpoint/2010/main" val="1453476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49778" y="1128891"/>
            <a:ext cx="8692444" cy="1806220"/>
          </a:xfrm>
        </p:spPr>
        <p:txBody>
          <a:bodyPr>
            <a:normAutofit/>
          </a:bodyPr>
          <a:lstStyle/>
          <a:p>
            <a:r>
              <a:rPr lang="en-US" sz="3600" dirty="0">
                <a:solidFill>
                  <a:srgbClr val="222222"/>
                </a:solidFill>
                <a:latin typeface="Arial" charset="0"/>
                <a:ea typeface="Arial" charset="0"/>
                <a:cs typeface="Arial" charset="0"/>
              </a:rPr>
              <a:t>The genetic basis of </a:t>
            </a:r>
            <a:r>
              <a:rPr lang="en-US" altLang="zh-CN" sz="3600" i="1" dirty="0" err="1">
                <a:solidFill>
                  <a:srgbClr val="222222"/>
                </a:solidFill>
                <a:latin typeface="Arial" charset="0"/>
                <a:ea typeface="Arial" charset="0"/>
                <a:cs typeface="Arial" charset="0"/>
              </a:rPr>
              <a:t>C.elegans</a:t>
            </a:r>
            <a:r>
              <a:rPr lang="zh-CN" altLang="en-US" sz="3600" dirty="0">
                <a:solidFill>
                  <a:srgbClr val="222222"/>
                </a:solidFill>
                <a:latin typeface="Arial" charset="0"/>
                <a:ea typeface="Arial" charset="0"/>
                <a:cs typeface="Arial" charset="0"/>
              </a:rPr>
              <a:t> </a:t>
            </a:r>
            <a:r>
              <a:rPr lang="en-US" sz="3600" dirty="0">
                <a:solidFill>
                  <a:srgbClr val="222222"/>
                </a:solidFill>
                <a:latin typeface="Arial" charset="0"/>
                <a:ea typeface="Arial" charset="0"/>
                <a:cs typeface="Arial" charset="0"/>
              </a:rPr>
              <a:t>natural variation </a:t>
            </a:r>
            <a:r>
              <a:rPr lang="en-US" altLang="zh-CN" sz="3600" dirty="0">
                <a:solidFill>
                  <a:srgbClr val="222222"/>
                </a:solidFill>
                <a:latin typeface="Arial" charset="0"/>
                <a:ea typeface="Arial" charset="0"/>
                <a:cs typeface="Arial" charset="0"/>
              </a:rPr>
              <a:t>of</a:t>
            </a:r>
            <a:r>
              <a:rPr lang="zh-CN" altLang="en-US" sz="3600" dirty="0">
                <a:solidFill>
                  <a:srgbClr val="222222"/>
                </a:solidFill>
                <a:latin typeface="Arial" charset="0"/>
                <a:ea typeface="Arial" charset="0"/>
                <a:cs typeface="Arial" charset="0"/>
              </a:rPr>
              <a:t> </a:t>
            </a:r>
            <a:r>
              <a:rPr lang="en-US" altLang="zh-CN" sz="3600" dirty="0">
                <a:solidFill>
                  <a:srgbClr val="222222"/>
                </a:solidFill>
                <a:latin typeface="Arial" charset="0"/>
                <a:ea typeface="Arial" charset="0"/>
                <a:cs typeface="Arial" charset="0"/>
              </a:rPr>
              <a:t>propionic</a:t>
            </a:r>
            <a:r>
              <a:rPr lang="zh-CN" altLang="en-US" sz="3600" dirty="0">
                <a:solidFill>
                  <a:srgbClr val="222222"/>
                </a:solidFill>
                <a:latin typeface="Arial" charset="0"/>
                <a:ea typeface="Arial" charset="0"/>
                <a:cs typeface="Arial" charset="0"/>
              </a:rPr>
              <a:t> </a:t>
            </a:r>
            <a:r>
              <a:rPr lang="en-US" altLang="zh-CN" sz="3600" dirty="0">
                <a:solidFill>
                  <a:srgbClr val="222222"/>
                </a:solidFill>
                <a:latin typeface="Arial" charset="0"/>
                <a:ea typeface="Arial" charset="0"/>
                <a:cs typeface="Arial" charset="0"/>
              </a:rPr>
              <a:t>acid</a:t>
            </a:r>
            <a:r>
              <a:rPr lang="zh-CN" altLang="en-US" sz="3600" dirty="0">
                <a:solidFill>
                  <a:srgbClr val="222222"/>
                </a:solidFill>
                <a:latin typeface="Arial" charset="0"/>
                <a:ea typeface="Arial" charset="0"/>
                <a:cs typeface="Arial" charset="0"/>
              </a:rPr>
              <a:t> </a:t>
            </a:r>
            <a:r>
              <a:rPr lang="en-US" altLang="zh-CN" sz="3600" dirty="0">
                <a:solidFill>
                  <a:srgbClr val="222222"/>
                </a:solidFill>
                <a:latin typeface="Arial" charset="0"/>
                <a:ea typeface="Arial" charset="0"/>
                <a:cs typeface="Arial" charset="0"/>
              </a:rPr>
              <a:t>sensitivity</a:t>
            </a:r>
            <a:endParaRPr lang="en-US" sz="3600" dirty="0">
              <a:solidFill>
                <a:srgbClr val="222222"/>
              </a:solidFill>
              <a:latin typeface="Arial" charset="0"/>
              <a:ea typeface="Arial" charset="0"/>
              <a:cs typeface="Arial" charset="0"/>
            </a:endParaRPr>
          </a:p>
        </p:txBody>
      </p:sp>
      <p:sp>
        <p:nvSpPr>
          <p:cNvPr id="3" name="副标题 2"/>
          <p:cNvSpPr>
            <a:spLocks noGrp="1"/>
          </p:cNvSpPr>
          <p:nvPr>
            <p:ph type="subTitle" idx="1"/>
          </p:nvPr>
        </p:nvSpPr>
        <p:spPr/>
        <p:txBody>
          <a:bodyPr>
            <a:normAutofit/>
          </a:bodyPr>
          <a:lstStyle/>
          <a:p>
            <a:r>
              <a:rPr kumimoji="1" lang="en-US" altLang="zh-CN" sz="2800" dirty="0" err="1"/>
              <a:t>Huimin</a:t>
            </a:r>
            <a:r>
              <a:rPr kumimoji="1" lang="zh-CN" altLang="en-US" sz="2800" dirty="0"/>
              <a:t> </a:t>
            </a:r>
            <a:r>
              <a:rPr kumimoji="1" lang="en-US" altLang="zh-CN" sz="2800" dirty="0"/>
              <a:t>Na</a:t>
            </a:r>
          </a:p>
          <a:p>
            <a:r>
              <a:rPr kumimoji="1" lang="en-US" altLang="zh-CN" sz="2800" dirty="0" smtClean="0"/>
              <a:t>Jun 22</a:t>
            </a:r>
            <a:r>
              <a:rPr kumimoji="1" lang="en-US" altLang="zh-CN" sz="2800" baseline="30000" dirty="0" smtClean="0"/>
              <a:t>nd</a:t>
            </a:r>
            <a:r>
              <a:rPr kumimoji="1" lang="en-US" altLang="zh-CN" sz="2800" dirty="0" smtClean="0"/>
              <a:t>,</a:t>
            </a:r>
            <a:r>
              <a:rPr kumimoji="1" lang="zh-CN" altLang="en-US" sz="2800" dirty="0" smtClean="0"/>
              <a:t> </a:t>
            </a:r>
            <a:r>
              <a:rPr kumimoji="1" lang="en-US" altLang="zh-CN" sz="2800" dirty="0"/>
              <a:t>2018</a:t>
            </a:r>
            <a:endParaRPr kumimoji="1" lang="zh-CN" altLang="en-US" sz="2800" dirty="0"/>
          </a:p>
        </p:txBody>
      </p:sp>
    </p:spTree>
    <p:extLst>
      <p:ext uri="{BB962C8B-B14F-4D97-AF65-F5344CB8AC3E}">
        <p14:creationId xmlns:p14="http://schemas.microsoft.com/office/powerpoint/2010/main" val="222356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4698361" y="2184400"/>
            <a:ext cx="3210718" cy="3468016"/>
            <a:chOff x="1282062" y="2520085"/>
            <a:chExt cx="2832562" cy="2400768"/>
          </a:xfrm>
        </p:grpSpPr>
        <p:sp>
          <p:nvSpPr>
            <p:cNvPr id="4" name="TextBox 3"/>
            <p:cNvSpPr txBox="1"/>
            <p:nvPr/>
          </p:nvSpPr>
          <p:spPr>
            <a:xfrm>
              <a:off x="1303982" y="2520085"/>
              <a:ext cx="2810642" cy="255674"/>
            </a:xfrm>
            <a:prstGeom prst="rect">
              <a:avLst/>
            </a:prstGeom>
            <a:noFill/>
          </p:spPr>
          <p:txBody>
            <a:bodyPr wrap="none" rtlCol="0">
              <a:spAutoFit/>
            </a:bodyPr>
            <a:lstStyle/>
            <a:p>
              <a:r>
                <a:rPr lang="en-US" altLang="zh-CN" dirty="0">
                  <a:latin typeface="Arial" charset="0"/>
                  <a:ea typeface="Arial" charset="0"/>
                  <a:cs typeface="Arial" charset="0"/>
                </a:rPr>
                <a:t>1.</a:t>
              </a:r>
              <a:r>
                <a:rPr lang="zh-CN" altLang="en-US" dirty="0">
                  <a:latin typeface="Arial" charset="0"/>
                  <a:ea typeface="Arial" charset="0"/>
                  <a:cs typeface="Arial" charset="0"/>
                </a:rPr>
                <a:t> </a:t>
              </a:r>
              <a:r>
                <a:rPr lang="en-US" altLang="zh-CN" dirty="0">
                  <a:latin typeface="Arial" charset="0"/>
                  <a:ea typeface="Arial" charset="0"/>
                  <a:cs typeface="Arial" charset="0"/>
                </a:rPr>
                <a:t>A8,</a:t>
              </a:r>
              <a:r>
                <a:rPr lang="zh-CN" altLang="en-US" dirty="0">
                  <a:latin typeface="Arial" charset="0"/>
                  <a:ea typeface="Arial" charset="0"/>
                  <a:cs typeface="Arial" charset="0"/>
                </a:rPr>
                <a:t>  </a:t>
              </a:r>
              <a:r>
                <a:rPr lang="en-US" altLang="zh-CN" dirty="0">
                  <a:latin typeface="Arial" charset="0"/>
                  <a:ea typeface="Arial" charset="0"/>
                  <a:cs typeface="Arial" charset="0"/>
                </a:rPr>
                <a:t>A9,</a:t>
              </a:r>
              <a:r>
                <a:rPr lang="zh-CN" altLang="en-US" dirty="0">
                  <a:latin typeface="Arial" charset="0"/>
                  <a:ea typeface="Arial" charset="0"/>
                  <a:cs typeface="Arial" charset="0"/>
                </a:rPr>
                <a:t>  </a:t>
              </a:r>
              <a:r>
                <a:rPr lang="en-US" altLang="zh-CN" dirty="0">
                  <a:latin typeface="Arial" charset="0"/>
                  <a:ea typeface="Arial" charset="0"/>
                  <a:cs typeface="Arial" charset="0"/>
                </a:rPr>
                <a:t>A12,</a:t>
              </a:r>
              <a:r>
                <a:rPr lang="zh-CN" altLang="en-US" dirty="0">
                  <a:latin typeface="Arial" charset="0"/>
                  <a:ea typeface="Arial" charset="0"/>
                  <a:cs typeface="Arial" charset="0"/>
                </a:rPr>
                <a:t>  </a:t>
              </a:r>
              <a:r>
                <a:rPr lang="en-US" altLang="zh-CN" dirty="0">
                  <a:latin typeface="Arial" charset="0"/>
                  <a:ea typeface="Arial" charset="0"/>
                  <a:cs typeface="Arial" charset="0"/>
                </a:rPr>
                <a:t>B2,</a:t>
              </a:r>
              <a:r>
                <a:rPr lang="zh-CN" altLang="en-US" dirty="0">
                  <a:latin typeface="Arial" charset="0"/>
                  <a:ea typeface="Arial" charset="0"/>
                  <a:cs typeface="Arial" charset="0"/>
                </a:rPr>
                <a:t>  </a:t>
              </a:r>
              <a:r>
                <a:rPr lang="en-US" altLang="zh-CN" dirty="0">
                  <a:latin typeface="Arial" charset="0"/>
                  <a:ea typeface="Arial" charset="0"/>
                  <a:cs typeface="Arial" charset="0"/>
                </a:rPr>
                <a:t>B3,</a:t>
              </a:r>
              <a:r>
                <a:rPr lang="zh-CN" altLang="en-US" dirty="0">
                  <a:latin typeface="Arial" charset="0"/>
                  <a:ea typeface="Arial" charset="0"/>
                  <a:cs typeface="Arial" charset="0"/>
                </a:rPr>
                <a:t>  </a:t>
              </a:r>
              <a:r>
                <a:rPr lang="en-US" altLang="zh-CN" dirty="0">
                  <a:latin typeface="Arial" charset="0"/>
                  <a:ea typeface="Arial" charset="0"/>
                  <a:cs typeface="Arial" charset="0"/>
                </a:rPr>
                <a:t>B4</a:t>
              </a:r>
              <a:endParaRPr lang="en-US" dirty="0">
                <a:latin typeface="Arial" charset="0"/>
                <a:ea typeface="Arial" charset="0"/>
                <a:cs typeface="Arial" charset="0"/>
              </a:endParaRPr>
            </a:p>
          </p:txBody>
        </p:sp>
        <p:sp>
          <p:nvSpPr>
            <p:cNvPr id="5" name="TextBox 4"/>
            <p:cNvSpPr txBox="1"/>
            <p:nvPr/>
          </p:nvSpPr>
          <p:spPr>
            <a:xfrm>
              <a:off x="1303982" y="2910324"/>
              <a:ext cx="1147427" cy="255674"/>
            </a:xfrm>
            <a:prstGeom prst="rect">
              <a:avLst/>
            </a:prstGeom>
            <a:noFill/>
          </p:spPr>
          <p:txBody>
            <a:bodyPr wrap="none" rtlCol="0">
              <a:spAutoFit/>
            </a:bodyPr>
            <a:lstStyle/>
            <a:p>
              <a:r>
                <a:rPr lang="en-US" altLang="zh-CN" dirty="0">
                  <a:latin typeface="Arial" charset="0"/>
                  <a:ea typeface="Arial" charset="0"/>
                  <a:cs typeface="Arial" charset="0"/>
                </a:rPr>
                <a:t>2.</a:t>
              </a:r>
              <a:r>
                <a:rPr lang="zh-CN" altLang="en-US" dirty="0">
                  <a:latin typeface="Arial" charset="0"/>
                  <a:ea typeface="Arial" charset="0"/>
                  <a:cs typeface="Arial" charset="0"/>
                </a:rPr>
                <a:t> </a:t>
              </a:r>
              <a:r>
                <a:rPr lang="en-US" altLang="zh-CN" dirty="0">
                  <a:latin typeface="Arial" charset="0"/>
                  <a:ea typeface="Arial" charset="0"/>
                  <a:cs typeface="Arial" charset="0"/>
                </a:rPr>
                <a:t>A3,</a:t>
              </a:r>
              <a:r>
                <a:rPr lang="zh-CN" altLang="en-US" dirty="0">
                  <a:latin typeface="Arial" charset="0"/>
                  <a:ea typeface="Arial" charset="0"/>
                  <a:cs typeface="Arial" charset="0"/>
                </a:rPr>
                <a:t>    </a:t>
              </a:r>
              <a:r>
                <a:rPr lang="en-US" altLang="zh-CN" dirty="0">
                  <a:latin typeface="Arial" charset="0"/>
                  <a:ea typeface="Arial" charset="0"/>
                  <a:cs typeface="Arial" charset="0"/>
                </a:rPr>
                <a:t>A6</a:t>
              </a:r>
              <a:endParaRPr lang="en-US" baseline="30000" dirty="0">
                <a:latin typeface="Arial" charset="0"/>
                <a:ea typeface="Arial" charset="0"/>
                <a:cs typeface="Arial" charset="0"/>
              </a:endParaRPr>
            </a:p>
          </p:txBody>
        </p:sp>
        <p:sp>
          <p:nvSpPr>
            <p:cNvPr id="10" name="TextBox 9"/>
            <p:cNvSpPr txBox="1"/>
            <p:nvPr/>
          </p:nvSpPr>
          <p:spPr>
            <a:xfrm>
              <a:off x="1290939" y="3310257"/>
              <a:ext cx="1169828" cy="255674"/>
            </a:xfrm>
            <a:prstGeom prst="rect">
              <a:avLst/>
            </a:prstGeom>
            <a:noFill/>
          </p:spPr>
          <p:txBody>
            <a:bodyPr wrap="none" rtlCol="0">
              <a:spAutoFit/>
            </a:bodyPr>
            <a:lstStyle/>
            <a:p>
              <a:r>
                <a:rPr lang="en-US" altLang="zh-CN" dirty="0">
                  <a:latin typeface="Arial" charset="0"/>
                  <a:ea typeface="Arial" charset="0"/>
                  <a:cs typeface="Arial" charset="0"/>
                </a:rPr>
                <a:t>3.</a:t>
              </a:r>
              <a:r>
                <a:rPr lang="zh-CN" altLang="en-US" dirty="0">
                  <a:latin typeface="Arial" charset="0"/>
                  <a:ea typeface="Arial" charset="0"/>
                  <a:cs typeface="Arial" charset="0"/>
                </a:rPr>
                <a:t> </a:t>
              </a:r>
              <a:r>
                <a:rPr lang="en-US" altLang="zh-CN" dirty="0">
                  <a:latin typeface="Arial" charset="0"/>
                  <a:ea typeface="Arial" charset="0"/>
                  <a:cs typeface="Arial" charset="0"/>
                </a:rPr>
                <a:t>B6,</a:t>
              </a:r>
              <a:r>
                <a:rPr lang="zh-CN" altLang="en-US" dirty="0">
                  <a:latin typeface="Arial" charset="0"/>
                  <a:ea typeface="Arial" charset="0"/>
                  <a:cs typeface="Arial" charset="0"/>
                </a:rPr>
                <a:t>  </a:t>
              </a:r>
              <a:r>
                <a:rPr lang="en-US" altLang="zh-CN" dirty="0">
                  <a:latin typeface="Arial" charset="0"/>
                  <a:ea typeface="Arial" charset="0"/>
                  <a:cs typeface="Arial" charset="0"/>
                </a:rPr>
                <a:t>B12</a:t>
              </a:r>
              <a:endParaRPr lang="en-US" dirty="0">
                <a:latin typeface="Arial" charset="0"/>
                <a:ea typeface="Arial" charset="0"/>
                <a:cs typeface="Arial" charset="0"/>
              </a:endParaRPr>
            </a:p>
          </p:txBody>
        </p:sp>
        <p:sp>
          <p:nvSpPr>
            <p:cNvPr id="11" name="TextBox 10"/>
            <p:cNvSpPr txBox="1"/>
            <p:nvPr/>
          </p:nvSpPr>
          <p:spPr>
            <a:xfrm>
              <a:off x="1290893" y="3651285"/>
              <a:ext cx="638088" cy="255674"/>
            </a:xfrm>
            <a:prstGeom prst="rect">
              <a:avLst/>
            </a:prstGeom>
            <a:noFill/>
          </p:spPr>
          <p:txBody>
            <a:bodyPr wrap="none" rtlCol="0">
              <a:spAutoFit/>
            </a:bodyPr>
            <a:lstStyle/>
            <a:p>
              <a:r>
                <a:rPr lang="en-US" altLang="zh-CN" dirty="0">
                  <a:latin typeface="Arial" charset="0"/>
                  <a:ea typeface="Arial" charset="0"/>
                  <a:cs typeface="Arial" charset="0"/>
                </a:rPr>
                <a:t>4.</a:t>
              </a:r>
              <a:r>
                <a:rPr lang="zh-CN" altLang="en-US" dirty="0">
                  <a:latin typeface="Arial" charset="0"/>
                  <a:ea typeface="Arial" charset="0"/>
                  <a:cs typeface="Arial" charset="0"/>
                </a:rPr>
                <a:t> </a:t>
              </a:r>
              <a:r>
                <a:rPr lang="en-US" altLang="zh-CN" dirty="0">
                  <a:latin typeface="Arial" charset="0"/>
                  <a:ea typeface="Arial" charset="0"/>
                  <a:cs typeface="Arial" charset="0"/>
                </a:rPr>
                <a:t>B9</a:t>
              </a:r>
              <a:endParaRPr lang="en-US" dirty="0">
                <a:latin typeface="Arial" charset="0"/>
                <a:ea typeface="Arial" charset="0"/>
                <a:cs typeface="Arial" charset="0"/>
              </a:endParaRPr>
            </a:p>
          </p:txBody>
        </p:sp>
        <p:sp>
          <p:nvSpPr>
            <p:cNvPr id="12" name="TextBox 11"/>
            <p:cNvSpPr txBox="1"/>
            <p:nvPr/>
          </p:nvSpPr>
          <p:spPr>
            <a:xfrm>
              <a:off x="1282062" y="3987718"/>
              <a:ext cx="1181142" cy="255674"/>
            </a:xfrm>
            <a:prstGeom prst="rect">
              <a:avLst/>
            </a:prstGeom>
            <a:noFill/>
          </p:spPr>
          <p:txBody>
            <a:bodyPr wrap="none" rtlCol="0">
              <a:spAutoFit/>
            </a:bodyPr>
            <a:lstStyle/>
            <a:p>
              <a:r>
                <a:rPr lang="en-US" altLang="zh-CN" dirty="0">
                  <a:latin typeface="Arial" charset="0"/>
                  <a:ea typeface="Arial" charset="0"/>
                  <a:cs typeface="Arial" charset="0"/>
                </a:rPr>
                <a:t>5.</a:t>
              </a:r>
              <a:r>
                <a:rPr lang="zh-CN" altLang="en-US" dirty="0">
                  <a:latin typeface="Arial" charset="0"/>
                  <a:ea typeface="Arial" charset="0"/>
                  <a:cs typeface="Arial" charset="0"/>
                </a:rPr>
                <a:t> </a:t>
              </a:r>
              <a:r>
                <a:rPr lang="en-US" altLang="zh-CN" dirty="0">
                  <a:latin typeface="Arial" charset="0"/>
                  <a:ea typeface="Arial" charset="0"/>
                  <a:cs typeface="Arial" charset="0"/>
                </a:rPr>
                <a:t>B10,</a:t>
              </a:r>
              <a:r>
                <a:rPr lang="zh-CN" altLang="en-US" dirty="0">
                  <a:latin typeface="Arial" charset="0"/>
                  <a:ea typeface="Arial" charset="0"/>
                  <a:cs typeface="Arial" charset="0"/>
                </a:rPr>
                <a:t>  </a:t>
              </a:r>
              <a:r>
                <a:rPr lang="en-US" altLang="zh-CN" dirty="0">
                  <a:latin typeface="Arial" charset="0"/>
                  <a:ea typeface="Arial" charset="0"/>
                  <a:cs typeface="Arial" charset="0"/>
                </a:rPr>
                <a:t>C1</a:t>
              </a:r>
              <a:endParaRPr lang="en-US" strike="sngStrike" dirty="0">
                <a:latin typeface="Arial" charset="0"/>
                <a:ea typeface="Arial" charset="0"/>
                <a:cs typeface="Arial" charset="0"/>
              </a:endParaRPr>
            </a:p>
          </p:txBody>
        </p:sp>
        <p:sp>
          <p:nvSpPr>
            <p:cNvPr id="13" name="TextBox 12"/>
            <p:cNvSpPr txBox="1"/>
            <p:nvPr/>
          </p:nvSpPr>
          <p:spPr>
            <a:xfrm>
              <a:off x="1282062" y="4312848"/>
              <a:ext cx="1068006" cy="255674"/>
            </a:xfrm>
            <a:prstGeom prst="rect">
              <a:avLst/>
            </a:prstGeom>
            <a:noFill/>
          </p:spPr>
          <p:txBody>
            <a:bodyPr wrap="none" rtlCol="0">
              <a:spAutoFit/>
            </a:bodyPr>
            <a:lstStyle/>
            <a:p>
              <a:r>
                <a:rPr lang="en-US" altLang="zh-CN" dirty="0">
                  <a:latin typeface="Arial" charset="0"/>
                  <a:ea typeface="Arial" charset="0"/>
                  <a:cs typeface="Arial" charset="0"/>
                </a:rPr>
                <a:t>6.</a:t>
              </a:r>
              <a:r>
                <a:rPr lang="zh-CN" altLang="en-US" dirty="0">
                  <a:latin typeface="Arial" charset="0"/>
                  <a:ea typeface="Arial" charset="0"/>
                  <a:cs typeface="Arial" charset="0"/>
                </a:rPr>
                <a:t> </a:t>
              </a:r>
              <a:r>
                <a:rPr lang="en-US" altLang="zh-CN" dirty="0">
                  <a:latin typeface="Arial" charset="0"/>
                  <a:ea typeface="Arial" charset="0"/>
                  <a:cs typeface="Arial" charset="0"/>
                </a:rPr>
                <a:t>B8,</a:t>
              </a:r>
              <a:r>
                <a:rPr lang="zh-CN" altLang="en-US" dirty="0">
                  <a:latin typeface="Arial" charset="0"/>
                  <a:ea typeface="Arial" charset="0"/>
                  <a:cs typeface="Arial" charset="0"/>
                </a:rPr>
                <a:t>  </a:t>
              </a:r>
              <a:r>
                <a:rPr lang="en-US" altLang="zh-CN" dirty="0">
                  <a:latin typeface="Arial" charset="0"/>
                  <a:ea typeface="Arial" charset="0"/>
                  <a:cs typeface="Arial" charset="0"/>
                </a:rPr>
                <a:t>C5</a:t>
              </a:r>
              <a:endParaRPr lang="en-US" dirty="0">
                <a:latin typeface="Arial" charset="0"/>
                <a:ea typeface="Arial" charset="0"/>
                <a:cs typeface="Arial" charset="0"/>
              </a:endParaRPr>
            </a:p>
          </p:txBody>
        </p:sp>
        <p:sp>
          <p:nvSpPr>
            <p:cNvPr id="14" name="TextBox 13"/>
            <p:cNvSpPr txBox="1"/>
            <p:nvPr/>
          </p:nvSpPr>
          <p:spPr>
            <a:xfrm>
              <a:off x="1294098" y="4665179"/>
              <a:ext cx="649402" cy="255674"/>
            </a:xfrm>
            <a:prstGeom prst="rect">
              <a:avLst/>
            </a:prstGeom>
            <a:noFill/>
          </p:spPr>
          <p:txBody>
            <a:bodyPr wrap="none" rtlCol="0">
              <a:spAutoFit/>
            </a:bodyPr>
            <a:lstStyle/>
            <a:p>
              <a:r>
                <a:rPr lang="en-US" altLang="zh-CN">
                  <a:latin typeface="Arial" charset="0"/>
                  <a:ea typeface="Arial" charset="0"/>
                  <a:cs typeface="Arial" charset="0"/>
                </a:rPr>
                <a:t>7.</a:t>
              </a:r>
              <a:r>
                <a:rPr lang="zh-CN" altLang="en-US" dirty="0">
                  <a:latin typeface="Arial" charset="0"/>
                  <a:ea typeface="Arial" charset="0"/>
                  <a:cs typeface="Arial" charset="0"/>
                </a:rPr>
                <a:t> </a:t>
              </a:r>
              <a:r>
                <a:rPr lang="en-US" altLang="zh-CN" dirty="0">
                  <a:latin typeface="Arial" charset="0"/>
                  <a:ea typeface="Arial" charset="0"/>
                  <a:cs typeface="Arial" charset="0"/>
                </a:rPr>
                <a:t>C6</a:t>
              </a:r>
              <a:endParaRPr lang="en-US" dirty="0">
                <a:latin typeface="Arial" charset="0"/>
                <a:ea typeface="Arial" charset="0"/>
                <a:cs typeface="Arial" charset="0"/>
              </a:endParaRPr>
            </a:p>
          </p:txBody>
        </p:sp>
      </p:grpSp>
      <p:sp>
        <p:nvSpPr>
          <p:cNvPr id="22" name="TextBox 21"/>
          <p:cNvSpPr txBox="1"/>
          <p:nvPr/>
        </p:nvSpPr>
        <p:spPr>
          <a:xfrm rot="5400000">
            <a:off x="3778028" y="2487485"/>
            <a:ext cx="1097673" cy="323165"/>
          </a:xfrm>
          <a:prstGeom prst="rect">
            <a:avLst/>
          </a:prstGeom>
          <a:noFill/>
        </p:spPr>
        <p:txBody>
          <a:bodyPr wrap="none" rtlCol="0">
            <a:spAutoFit/>
          </a:bodyPr>
          <a:lstStyle/>
          <a:p>
            <a:pPr algn="ctr"/>
            <a:r>
              <a:rPr lang="en-US" sz="1500" dirty="0">
                <a:latin typeface="Arial" charset="0"/>
                <a:ea typeface="Arial" charset="0"/>
                <a:cs typeface="Arial" charset="0"/>
              </a:rPr>
              <a:t>NIL strains</a:t>
            </a:r>
          </a:p>
        </p:txBody>
      </p:sp>
      <p:sp>
        <p:nvSpPr>
          <p:cNvPr id="23" name="TextBox 22"/>
          <p:cNvSpPr txBox="1"/>
          <p:nvPr/>
        </p:nvSpPr>
        <p:spPr>
          <a:xfrm rot="5400000">
            <a:off x="3414151" y="4448810"/>
            <a:ext cx="1772537" cy="323165"/>
          </a:xfrm>
          <a:prstGeom prst="rect">
            <a:avLst/>
          </a:prstGeom>
          <a:noFill/>
        </p:spPr>
        <p:txBody>
          <a:bodyPr wrap="none" rtlCol="0">
            <a:spAutoFit/>
          </a:bodyPr>
          <a:lstStyle/>
          <a:p>
            <a:pPr algn="ctr"/>
            <a:r>
              <a:rPr lang="en-US" sz="1500" dirty="0">
                <a:latin typeface="Arial" charset="0"/>
                <a:ea typeface="Arial" charset="0"/>
                <a:cs typeface="Arial" charset="0"/>
              </a:rPr>
              <a:t>NIL interval strains</a:t>
            </a:r>
          </a:p>
        </p:txBody>
      </p:sp>
      <p:sp>
        <p:nvSpPr>
          <p:cNvPr id="17" name="TextBox 16"/>
          <p:cNvSpPr txBox="1"/>
          <p:nvPr/>
        </p:nvSpPr>
        <p:spPr>
          <a:xfrm>
            <a:off x="3350523" y="667213"/>
            <a:ext cx="5931240" cy="461665"/>
          </a:xfrm>
          <a:prstGeom prst="rect">
            <a:avLst/>
          </a:prstGeom>
          <a:noFill/>
        </p:spPr>
        <p:txBody>
          <a:bodyPr wrap="none" rtlCol="0">
            <a:spAutoFit/>
          </a:bodyPr>
          <a:lstStyle/>
          <a:p>
            <a:pPr algn="ctr"/>
            <a:r>
              <a:rPr lang="en-US" altLang="zh-CN" sz="2400" dirty="0">
                <a:latin typeface="Arial" charset="0"/>
                <a:ea typeface="Arial" charset="0"/>
                <a:cs typeface="Arial" charset="0"/>
              </a:rPr>
              <a:t>1</a:t>
            </a:r>
            <a:r>
              <a:rPr lang="en-US" altLang="zh-CN" sz="2400" baseline="30000" dirty="0">
                <a:latin typeface="Arial" charset="0"/>
                <a:ea typeface="Arial" charset="0"/>
                <a:cs typeface="Arial" charset="0"/>
              </a:rPr>
              <a:t>st</a:t>
            </a:r>
            <a:r>
              <a:rPr lang="zh-CN" altLang="en-US" sz="2400" baseline="30000" dirty="0">
                <a:latin typeface="Arial" charset="0"/>
                <a:ea typeface="Arial" charset="0"/>
                <a:cs typeface="Arial" charset="0"/>
              </a:rPr>
              <a:t>  </a:t>
            </a:r>
            <a:r>
              <a:rPr lang="en-US" altLang="zh-CN" sz="2400" dirty="0">
                <a:latin typeface="Arial" charset="0"/>
                <a:ea typeface="Arial" charset="0"/>
                <a:cs typeface="Arial" charset="0"/>
              </a:rPr>
              <a:t>&amp;</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2</a:t>
            </a:r>
            <a:r>
              <a:rPr lang="en-US" altLang="zh-CN" sz="2400" baseline="30000" dirty="0">
                <a:latin typeface="Arial" charset="0"/>
                <a:ea typeface="Arial" charset="0"/>
                <a:cs typeface="Arial" charset="0"/>
              </a:rPr>
              <a:t>nd</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round</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introgression</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of</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NIL</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strains</a:t>
            </a:r>
            <a:endParaRPr lang="en-US" sz="2400" dirty="0">
              <a:latin typeface="Arial" charset="0"/>
              <a:ea typeface="Arial" charset="0"/>
              <a:cs typeface="Arial" charset="0"/>
            </a:endParaRPr>
          </a:p>
        </p:txBody>
      </p:sp>
      <p:sp>
        <p:nvSpPr>
          <p:cNvPr id="6" name="Oval 5"/>
          <p:cNvSpPr>
            <a:spLocks noChangeAspect="1"/>
          </p:cNvSpPr>
          <p:nvPr/>
        </p:nvSpPr>
        <p:spPr>
          <a:xfrm>
            <a:off x="6528258" y="2192120"/>
            <a:ext cx="365760" cy="365760"/>
          </a:xfrm>
          <a:prstGeom prst="ellipse">
            <a:avLst/>
          </a:prstGeom>
          <a:no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a:off x="5561097" y="2741573"/>
            <a:ext cx="402336" cy="402336"/>
          </a:xfrm>
          <a:prstGeom prst="ellipse">
            <a:avLst/>
          </a:prstGeom>
          <a:no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a:off x="5004478" y="3327170"/>
            <a:ext cx="365760" cy="365760"/>
          </a:xfrm>
          <a:prstGeom prst="ellipse">
            <a:avLst/>
          </a:prstGeom>
          <a:no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a:spLocks noChangeAspect="1"/>
          </p:cNvSpPr>
          <p:nvPr/>
        </p:nvSpPr>
        <p:spPr>
          <a:xfrm>
            <a:off x="5004478" y="3814640"/>
            <a:ext cx="365760" cy="365760"/>
          </a:xfrm>
          <a:prstGeom prst="ellipse">
            <a:avLst/>
          </a:prstGeom>
          <a:no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5004478" y="4777051"/>
            <a:ext cx="365760" cy="365760"/>
          </a:xfrm>
          <a:prstGeom prst="ellipse">
            <a:avLst/>
          </a:prstGeom>
          <a:no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5017635" y="5281727"/>
            <a:ext cx="365760" cy="365760"/>
          </a:xfrm>
          <a:prstGeom prst="ellipse">
            <a:avLst/>
          </a:prstGeom>
          <a:no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a:spLocks noChangeAspect="1"/>
          </p:cNvSpPr>
          <p:nvPr/>
        </p:nvSpPr>
        <p:spPr>
          <a:xfrm>
            <a:off x="6963358" y="2141715"/>
            <a:ext cx="457200" cy="457200"/>
          </a:xfrm>
          <a:prstGeom prst="rect">
            <a:avLst/>
          </a:pr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a:spLocks noChangeAspect="1"/>
          </p:cNvSpPr>
          <p:nvPr/>
        </p:nvSpPr>
        <p:spPr>
          <a:xfrm>
            <a:off x="4978166" y="2710763"/>
            <a:ext cx="457200" cy="457200"/>
          </a:xfrm>
          <a:prstGeom prst="rect">
            <a:avLst/>
          </a:pr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a:spLocks noChangeAspect="1"/>
          </p:cNvSpPr>
          <p:nvPr/>
        </p:nvSpPr>
        <p:spPr>
          <a:xfrm>
            <a:off x="5536459" y="2710763"/>
            <a:ext cx="457200" cy="457200"/>
          </a:xfrm>
          <a:prstGeom prst="rect">
            <a:avLst/>
          </a:pr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a:spLocks noChangeAspect="1"/>
          </p:cNvSpPr>
          <p:nvPr/>
        </p:nvSpPr>
        <p:spPr>
          <a:xfrm>
            <a:off x="5016580" y="4235732"/>
            <a:ext cx="457200" cy="457200"/>
          </a:xfrm>
          <a:prstGeom prst="rect">
            <a:avLst/>
          </a:pr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4669564" y="2297954"/>
            <a:ext cx="0" cy="70428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671856" y="3404838"/>
            <a:ext cx="16627" cy="2145004"/>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3414100" y="650872"/>
            <a:ext cx="457200" cy="457200"/>
          </a:xfrm>
          <a:prstGeom prst="ellipse">
            <a:avLst/>
          </a:prstGeom>
          <a:no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a:spLocks noChangeAspect="1"/>
          </p:cNvSpPr>
          <p:nvPr/>
        </p:nvSpPr>
        <p:spPr>
          <a:xfrm>
            <a:off x="4167412" y="667212"/>
            <a:ext cx="457200" cy="457200"/>
          </a:xfrm>
          <a:prstGeom prst="rect">
            <a:avLst/>
          </a:pr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4437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5055" y="508984"/>
            <a:ext cx="4571893" cy="461665"/>
          </a:xfrm>
          <a:prstGeom prst="rect">
            <a:avLst/>
          </a:prstGeom>
          <a:noFill/>
        </p:spPr>
        <p:txBody>
          <a:bodyPr wrap="none" rtlCol="0">
            <a:spAutoFit/>
          </a:bodyPr>
          <a:lstStyle/>
          <a:p>
            <a:pPr algn="ctr"/>
            <a:r>
              <a:rPr lang="en-US" altLang="zh-CN" sz="2400" dirty="0">
                <a:latin typeface="Arial" charset="0"/>
                <a:ea typeface="Arial" charset="0"/>
                <a:cs typeface="Arial" charset="0"/>
              </a:rPr>
              <a:t>NIL</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strain</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genotypes </a:t>
            </a:r>
            <a:r>
              <a:rPr lang="en-US" altLang="zh-CN" sz="2000" dirty="0">
                <a:latin typeface="Arial" charset="0"/>
                <a:ea typeface="Arial" charset="0"/>
                <a:cs typeface="Arial" charset="0"/>
              </a:rPr>
              <a:t>(Round 1&amp;2)</a:t>
            </a:r>
            <a:endParaRPr lang="en-US" sz="2000" dirty="0">
              <a:latin typeface="Arial" charset="0"/>
              <a:ea typeface="Arial" charset="0"/>
              <a:cs typeface="Arial"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8914" b="17985"/>
          <a:stretch/>
        </p:blipFill>
        <p:spPr>
          <a:xfrm>
            <a:off x="3388172" y="1711844"/>
            <a:ext cx="5299364" cy="4327451"/>
          </a:xfrm>
          <a:prstGeom prst="rect">
            <a:avLst/>
          </a:prstGeom>
        </p:spPr>
      </p:pic>
      <p:sp>
        <p:nvSpPr>
          <p:cNvPr id="3" name="Rectangle 2"/>
          <p:cNvSpPr/>
          <p:nvPr/>
        </p:nvSpPr>
        <p:spPr>
          <a:xfrm>
            <a:off x="7416135" y="2732570"/>
            <a:ext cx="309967" cy="2764465"/>
          </a:xfrm>
          <a:prstGeom prst="rect">
            <a:avLst/>
          </a:prstGeom>
          <a:noFill/>
          <a:ln w="28575">
            <a:solidFill>
              <a:srgbClr val="00FA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 name="TextBox 8"/>
          <p:cNvSpPr txBox="1"/>
          <p:nvPr/>
        </p:nvSpPr>
        <p:spPr>
          <a:xfrm>
            <a:off x="9210195" y="5744467"/>
            <a:ext cx="703947" cy="215444"/>
          </a:xfrm>
          <a:prstGeom prst="rect">
            <a:avLst/>
          </a:prstGeom>
          <a:solidFill>
            <a:srgbClr val="FF9300"/>
          </a:solidFill>
          <a:ln>
            <a:solidFill>
              <a:schemeClr val="tx1"/>
            </a:solidFill>
          </a:ln>
        </p:spPr>
        <p:txBody>
          <a:bodyPr wrap="square" rtlCol="0">
            <a:spAutoFit/>
          </a:bodyPr>
          <a:lstStyle/>
          <a:p>
            <a:pPr algn="ctr"/>
            <a:r>
              <a:rPr lang="en-US" sz="800" b="1" dirty="0">
                <a:latin typeface="Arial" charset="0"/>
                <a:ea typeface="Arial" charset="0"/>
                <a:cs typeface="Arial" charset="0"/>
              </a:rPr>
              <a:t>Sensitive</a:t>
            </a:r>
          </a:p>
        </p:txBody>
      </p:sp>
      <p:sp>
        <p:nvSpPr>
          <p:cNvPr id="11" name="TextBox 10"/>
          <p:cNvSpPr txBox="1"/>
          <p:nvPr/>
        </p:nvSpPr>
        <p:spPr>
          <a:xfrm>
            <a:off x="9210196" y="6019731"/>
            <a:ext cx="703947" cy="215444"/>
          </a:xfrm>
          <a:prstGeom prst="rect">
            <a:avLst/>
          </a:prstGeom>
          <a:solidFill>
            <a:srgbClr val="0096FF"/>
          </a:solidFill>
          <a:ln>
            <a:solidFill>
              <a:schemeClr val="tx1"/>
            </a:solidFill>
          </a:ln>
        </p:spPr>
        <p:txBody>
          <a:bodyPr wrap="square" rtlCol="0">
            <a:spAutoFit/>
          </a:bodyPr>
          <a:lstStyle/>
          <a:p>
            <a:pPr algn="ctr"/>
            <a:r>
              <a:rPr lang="en-US" sz="800" b="1">
                <a:latin typeface="Arial" charset="0"/>
                <a:ea typeface="Arial" charset="0"/>
                <a:cs typeface="Arial" charset="0"/>
              </a:rPr>
              <a:t>Resistant</a:t>
            </a:r>
            <a:endParaRPr lang="en-US" sz="800" b="1" dirty="0">
              <a:latin typeface="Arial" charset="0"/>
              <a:ea typeface="Arial" charset="0"/>
              <a:cs typeface="Arial" charset="0"/>
            </a:endParaRPr>
          </a:p>
        </p:txBody>
      </p:sp>
      <p:sp>
        <p:nvSpPr>
          <p:cNvPr id="10" name="Rectangle 9"/>
          <p:cNvSpPr>
            <a:spLocks noChangeAspect="1"/>
          </p:cNvSpPr>
          <p:nvPr/>
        </p:nvSpPr>
        <p:spPr>
          <a:xfrm>
            <a:off x="3663715" y="4439550"/>
            <a:ext cx="292776" cy="29277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20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924717" y="2526070"/>
          <a:ext cx="8390967" cy="1479176"/>
        </p:xfrm>
        <a:graphic>
          <a:graphicData uri="http://schemas.openxmlformats.org/drawingml/2006/table">
            <a:tbl>
              <a:tblPr/>
              <a:tblGrid>
                <a:gridCol w="906441"/>
                <a:gridCol w="1259896"/>
                <a:gridCol w="495977"/>
                <a:gridCol w="495977"/>
                <a:gridCol w="495977"/>
                <a:gridCol w="495977"/>
                <a:gridCol w="495977"/>
                <a:gridCol w="495977"/>
                <a:gridCol w="495977"/>
                <a:gridCol w="495977"/>
                <a:gridCol w="495977"/>
                <a:gridCol w="495977"/>
                <a:gridCol w="780766"/>
                <a:gridCol w="484094"/>
              </a:tblGrid>
              <a:tr h="184897">
                <a:tc>
                  <a:txBody>
                    <a:bodyPr/>
                    <a:lstStyle/>
                    <a:p>
                      <a:pPr algn="ctr" fontAlgn="b"/>
                      <a:r>
                        <a:rPr lang="sk-SK" sz="1050" b="0" i="0" u="none" strike="noStrike">
                          <a:solidFill>
                            <a:srgbClr val="000000"/>
                          </a:solidFill>
                          <a:effectLst/>
                          <a:latin typeface="Arial" charset="0"/>
                        </a:rPr>
                        <a:t> </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050" b="0" i="0" u="none" strike="noStrike">
                          <a:solidFill>
                            <a:srgbClr val="000000"/>
                          </a:solidFill>
                          <a:effectLst/>
                          <a:latin typeface="Arial" charset="0"/>
                        </a:rPr>
                        <a:t> </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1</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50" b="0" i="0" u="none" strike="noStrike">
                          <a:solidFill>
                            <a:srgbClr val="000000"/>
                          </a:solidFill>
                          <a:effectLst/>
                          <a:latin typeface="Arial" charset="0"/>
                        </a:rPr>
                        <a:t>2</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3</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4</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5</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6</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7</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8</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9</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10</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050" b="0" i="0" u="none" strike="noStrike">
                          <a:solidFill>
                            <a:srgbClr val="000000"/>
                          </a:solidFill>
                          <a:effectLst/>
                          <a:latin typeface="Arial" charset="0"/>
                        </a:rPr>
                        <a:t>11</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50" b="0" i="0" u="none" strike="noStrike">
                          <a:solidFill>
                            <a:srgbClr val="000000"/>
                          </a:solidFill>
                          <a:effectLst/>
                          <a:latin typeface="Arial" charset="0"/>
                        </a:rPr>
                        <a:t>12</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4897">
                <a:tc>
                  <a:txBody>
                    <a:bodyPr/>
                    <a:lstStyle/>
                    <a:p>
                      <a:pPr algn="ctr" fontAlgn="b"/>
                      <a:r>
                        <a:rPr lang="sk-SK" sz="1050" b="0" i="0" u="none" strike="noStrike">
                          <a:solidFill>
                            <a:srgbClr val="000000"/>
                          </a:solidFill>
                          <a:effectLst/>
                          <a:latin typeface="Arial" charset="0"/>
                        </a:rPr>
                        <a:t> </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Genomic location</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dirty="0">
                          <a:solidFill>
                            <a:srgbClr val="0432FF"/>
                          </a:solidFill>
                          <a:effectLst/>
                          <a:latin typeface="Arial" charset="0"/>
                        </a:rPr>
                        <a:t>A3</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dirty="0">
                          <a:solidFill>
                            <a:srgbClr val="0432FF"/>
                          </a:solidFill>
                          <a:effectLst/>
                          <a:latin typeface="Arial" charset="0"/>
                        </a:rPr>
                        <a:t>A6_R2</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50" b="0" i="0" u="none" strike="noStrike" dirty="0">
                          <a:solidFill>
                            <a:srgbClr val="000000"/>
                          </a:solidFill>
                          <a:effectLst/>
                          <a:latin typeface="Arial" charset="0"/>
                        </a:rPr>
                        <a:t>B2</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dirty="0">
                          <a:solidFill>
                            <a:srgbClr val="0432FF"/>
                          </a:solidFill>
                          <a:effectLst/>
                          <a:latin typeface="Arial" charset="0"/>
                        </a:rPr>
                        <a:t>B3</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050" b="0" i="0" u="none" strike="noStrike">
                          <a:solidFill>
                            <a:srgbClr val="000000"/>
                          </a:solidFill>
                          <a:effectLst/>
                          <a:latin typeface="Arial" charset="0"/>
                        </a:rPr>
                        <a:t>A6_R1</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B6</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B8</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Arial" charset="0"/>
                        </a:rPr>
                        <a:t>B9</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dirty="0">
                          <a:solidFill>
                            <a:srgbClr val="0432FF"/>
                          </a:solidFill>
                          <a:effectLst/>
                          <a:latin typeface="Arial" charset="0"/>
                        </a:rPr>
                        <a:t>B10</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Arial" charset="0"/>
                        </a:rPr>
                        <a:t>C6</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50" b="0" i="0" u="none" strike="noStrike" dirty="0">
                          <a:solidFill>
                            <a:srgbClr val="000000"/>
                          </a:solidFill>
                          <a:effectLst/>
                          <a:latin typeface="Arial" charset="0"/>
                        </a:rPr>
                        <a:t>BRC20067</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50" b="0" i="0" u="none" strike="noStrike" dirty="0">
                          <a:solidFill>
                            <a:srgbClr val="000000"/>
                          </a:solidFill>
                          <a:effectLst/>
                          <a:latin typeface="Arial" charset="0"/>
                        </a:rPr>
                        <a:t>DL238</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4897">
                <a:tc>
                  <a:txBody>
                    <a:bodyPr/>
                    <a:lstStyle/>
                    <a:p>
                      <a:pPr algn="l" fontAlgn="b"/>
                      <a:r>
                        <a:rPr lang="en-US" sz="1050" b="0" i="0" u="none" strike="noStrike">
                          <a:solidFill>
                            <a:srgbClr val="000000"/>
                          </a:solidFill>
                          <a:effectLst/>
                          <a:latin typeface="Arial" charset="0"/>
                        </a:rPr>
                        <a:t>Leftout_A7</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mr-IN" sz="1050" b="0" i="0" u="none" strike="noStrike">
                          <a:solidFill>
                            <a:srgbClr val="000000"/>
                          </a:solidFill>
                          <a:effectLst/>
                          <a:latin typeface="Arial" charset="0"/>
                        </a:rPr>
                        <a:t>V:3096975-3097641</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4897">
                <a:tc>
                  <a:txBody>
                    <a:bodyPr/>
                    <a:lstStyle/>
                    <a:p>
                      <a:pPr algn="l" fontAlgn="b"/>
                      <a:r>
                        <a:rPr lang="en-US" sz="1050" b="0" i="0" u="none" strike="noStrike">
                          <a:solidFill>
                            <a:srgbClr val="000000"/>
                          </a:solidFill>
                          <a:effectLst/>
                          <a:latin typeface="Arial" charset="0"/>
                        </a:rPr>
                        <a:t>Left_C2</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mr-IN" sz="1050" b="0" i="0" u="none" strike="noStrike">
                          <a:solidFill>
                            <a:srgbClr val="000000"/>
                          </a:solidFill>
                          <a:effectLst/>
                          <a:latin typeface="Arial" charset="0"/>
                        </a:rPr>
                        <a:t>V:3504515-3505301</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4897">
                <a:tc>
                  <a:txBody>
                    <a:bodyPr/>
                    <a:lstStyle/>
                    <a:p>
                      <a:pPr algn="l" fontAlgn="b"/>
                      <a:r>
                        <a:rPr lang="en-US" sz="1050" b="0" i="0" u="none" strike="noStrike">
                          <a:solidFill>
                            <a:srgbClr val="000000"/>
                          </a:solidFill>
                          <a:effectLst/>
                          <a:latin typeface="Arial" charset="0"/>
                        </a:rPr>
                        <a:t>Left_C9</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mr-IN" sz="1050" b="0" i="0" u="none" strike="noStrike">
                          <a:solidFill>
                            <a:srgbClr val="000000"/>
                          </a:solidFill>
                          <a:effectLst/>
                          <a:latin typeface="Arial" charset="0"/>
                        </a:rPr>
                        <a:t>V:3542692-3543404</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4897">
                <a:tc>
                  <a:txBody>
                    <a:bodyPr/>
                    <a:lstStyle/>
                    <a:p>
                      <a:pPr algn="l" fontAlgn="b"/>
                      <a:r>
                        <a:rPr lang="en-US" sz="1050" b="0" i="0" u="none" strike="noStrike">
                          <a:solidFill>
                            <a:srgbClr val="000000"/>
                          </a:solidFill>
                          <a:effectLst/>
                          <a:latin typeface="Arial" charset="0"/>
                        </a:rPr>
                        <a:t>Right_D1</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s-IS" sz="1050" b="0" i="0" u="none" strike="noStrike">
                          <a:solidFill>
                            <a:srgbClr val="000000"/>
                          </a:solidFill>
                          <a:effectLst/>
                          <a:latin typeface="Arial" charset="0"/>
                        </a:rPr>
                        <a:t>V:4344262-4344867</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4897">
                <a:tc>
                  <a:txBody>
                    <a:bodyPr/>
                    <a:lstStyle/>
                    <a:p>
                      <a:pPr algn="l" fontAlgn="b"/>
                      <a:r>
                        <a:rPr lang="en-US" sz="1050" b="0" i="0" u="none" strike="noStrike">
                          <a:solidFill>
                            <a:srgbClr val="000000"/>
                          </a:solidFill>
                          <a:effectLst/>
                          <a:latin typeface="Arial" charset="0"/>
                        </a:rPr>
                        <a:t>Right_D4</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mr-IN" sz="1050" b="0" i="0" u="none" strike="noStrike">
                          <a:solidFill>
                            <a:srgbClr val="000000"/>
                          </a:solidFill>
                          <a:effectLst/>
                          <a:latin typeface="Arial" charset="0"/>
                        </a:rPr>
                        <a:t>V:4393127-4393882</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4897">
                <a:tc>
                  <a:txBody>
                    <a:bodyPr/>
                    <a:lstStyle/>
                    <a:p>
                      <a:pPr algn="l" fontAlgn="b"/>
                      <a:r>
                        <a:rPr lang="en-US" sz="1050" b="0" i="0" u="none" strike="noStrike">
                          <a:solidFill>
                            <a:srgbClr val="000000"/>
                          </a:solidFill>
                          <a:effectLst/>
                          <a:latin typeface="Arial" charset="0"/>
                        </a:rPr>
                        <a:t>Rightout_D5</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s-CZ" sz="1050" b="0" i="0" u="none" strike="noStrike">
                          <a:solidFill>
                            <a:srgbClr val="000000"/>
                          </a:solidFill>
                          <a:effectLst/>
                          <a:latin typeface="Arial" charset="0"/>
                        </a:rPr>
                        <a:t>V:4989989-4990709</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mr-IN" sz="1050" b="0" i="0" u="none" strike="noStrike" dirty="0">
                          <a:solidFill>
                            <a:schemeClr val="tx1"/>
                          </a:solidFill>
                          <a:effectLst/>
                          <a:latin typeface="Arial" charset="0"/>
                        </a:rPr>
                        <a:t>+</a:t>
                      </a:r>
                    </a:p>
                  </a:txBody>
                  <a:tcPr marL="7571" marR="7571" marT="75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TextBox 5"/>
          <p:cNvSpPr txBox="1"/>
          <p:nvPr/>
        </p:nvSpPr>
        <p:spPr>
          <a:xfrm>
            <a:off x="3834253" y="778986"/>
            <a:ext cx="4571893" cy="461665"/>
          </a:xfrm>
          <a:prstGeom prst="rect">
            <a:avLst/>
          </a:prstGeom>
          <a:noFill/>
        </p:spPr>
        <p:txBody>
          <a:bodyPr wrap="none" rtlCol="0">
            <a:spAutoFit/>
          </a:bodyPr>
          <a:lstStyle/>
          <a:p>
            <a:pPr algn="ctr"/>
            <a:r>
              <a:rPr lang="en-US" altLang="zh-CN" sz="2400" dirty="0">
                <a:latin typeface="Arial" charset="0"/>
                <a:ea typeface="Arial" charset="0"/>
                <a:cs typeface="Arial" charset="0"/>
              </a:rPr>
              <a:t>NIL</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strain</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genotypes </a:t>
            </a:r>
            <a:r>
              <a:rPr lang="en-US" altLang="zh-CN" sz="2000" dirty="0">
                <a:latin typeface="Arial" charset="0"/>
                <a:ea typeface="Arial" charset="0"/>
                <a:cs typeface="Arial" charset="0"/>
              </a:rPr>
              <a:t>(Round 1&amp;2)</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11192588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617" y="1982353"/>
            <a:ext cx="5018811" cy="3637050"/>
          </a:xfrm>
          <a:prstGeom prst="rect">
            <a:avLst/>
          </a:prstGeom>
        </p:spPr>
      </p:pic>
      <p:sp>
        <p:nvSpPr>
          <p:cNvPr id="5" name="TextBox 4"/>
          <p:cNvSpPr txBox="1"/>
          <p:nvPr/>
        </p:nvSpPr>
        <p:spPr>
          <a:xfrm>
            <a:off x="2846202" y="474305"/>
            <a:ext cx="6868099" cy="461665"/>
          </a:xfrm>
          <a:prstGeom prst="rect">
            <a:avLst/>
          </a:prstGeom>
          <a:noFill/>
        </p:spPr>
        <p:txBody>
          <a:bodyPr wrap="none" rtlCol="0">
            <a:spAutoFit/>
          </a:bodyPr>
          <a:lstStyle/>
          <a:p>
            <a:r>
              <a:rPr lang="en-US" altLang="zh-CN" sz="2400" dirty="0">
                <a:latin typeface="Arial" charset="0"/>
                <a:ea typeface="Arial" charset="0"/>
                <a:cs typeface="Arial" charset="0"/>
              </a:rPr>
              <a:t>NIL</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lines</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genomic</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DNA</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extraction</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for</a:t>
            </a:r>
            <a:r>
              <a:rPr lang="zh-CN" altLang="en-US" sz="2400" dirty="0">
                <a:latin typeface="Arial" charset="0"/>
                <a:ea typeface="Arial" charset="0"/>
                <a:cs typeface="Arial" charset="0"/>
              </a:rPr>
              <a:t> </a:t>
            </a:r>
            <a:r>
              <a:rPr lang="en-US" altLang="zh-CN" sz="2400" dirty="0">
                <a:latin typeface="Arial" charset="0"/>
                <a:ea typeface="Arial" charset="0"/>
                <a:cs typeface="Arial" charset="0"/>
              </a:rPr>
              <a:t>sequencing</a:t>
            </a:r>
            <a:endParaRPr lang="en-US" sz="2400" dirty="0">
              <a:latin typeface="Arial" charset="0"/>
              <a:ea typeface="Arial" charset="0"/>
              <a:cs typeface="Arial" charset="0"/>
            </a:endParaRPr>
          </a:p>
        </p:txBody>
      </p:sp>
      <p:cxnSp>
        <p:nvCxnSpPr>
          <p:cNvPr id="7" name="Straight Arrow Connector 6"/>
          <p:cNvCxnSpPr/>
          <p:nvPr/>
        </p:nvCxnSpPr>
        <p:spPr>
          <a:xfrm>
            <a:off x="3085729" y="2244437"/>
            <a:ext cx="59436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542273" y="2059771"/>
            <a:ext cx="607859" cy="369332"/>
          </a:xfrm>
          <a:prstGeom prst="rect">
            <a:avLst/>
          </a:prstGeom>
          <a:noFill/>
        </p:spPr>
        <p:txBody>
          <a:bodyPr wrap="none" rtlCol="0">
            <a:spAutoFit/>
          </a:bodyPr>
          <a:lstStyle/>
          <a:p>
            <a:r>
              <a:rPr lang="en-US" altLang="zh-CN" b="1">
                <a:latin typeface="Arial" charset="0"/>
                <a:ea typeface="Arial" charset="0"/>
                <a:cs typeface="Arial" charset="0"/>
              </a:rPr>
              <a:t>12K</a:t>
            </a:r>
            <a:endParaRPr lang="en-US" b="1">
              <a:latin typeface="Arial" charset="0"/>
              <a:ea typeface="Arial" charset="0"/>
              <a:cs typeface="Arial" charset="0"/>
            </a:endParaRPr>
          </a:p>
        </p:txBody>
      </p:sp>
      <p:sp>
        <p:nvSpPr>
          <p:cNvPr id="10" name="TextBox 9"/>
          <p:cNvSpPr txBox="1"/>
          <p:nvPr/>
        </p:nvSpPr>
        <p:spPr>
          <a:xfrm>
            <a:off x="4649256" y="1620729"/>
            <a:ext cx="479618" cy="369332"/>
          </a:xfrm>
          <a:prstGeom prst="rect">
            <a:avLst/>
          </a:prstGeom>
          <a:noFill/>
        </p:spPr>
        <p:txBody>
          <a:bodyPr wrap="none" rtlCol="0">
            <a:spAutoFit/>
          </a:bodyPr>
          <a:lstStyle/>
          <a:p>
            <a:r>
              <a:rPr lang="en-US" altLang="zh-CN" b="1" dirty="0">
                <a:latin typeface="Arial" charset="0"/>
                <a:ea typeface="Arial" charset="0"/>
                <a:cs typeface="Arial" charset="0"/>
              </a:rPr>
              <a:t>A6</a:t>
            </a:r>
            <a:endParaRPr lang="en-US" b="1" dirty="0">
              <a:latin typeface="Arial" charset="0"/>
              <a:ea typeface="Arial" charset="0"/>
              <a:cs typeface="Arial" charset="0"/>
            </a:endParaRPr>
          </a:p>
        </p:txBody>
      </p:sp>
      <p:sp>
        <p:nvSpPr>
          <p:cNvPr id="11" name="TextBox 10"/>
          <p:cNvSpPr txBox="1"/>
          <p:nvPr/>
        </p:nvSpPr>
        <p:spPr>
          <a:xfrm>
            <a:off x="5288540" y="1620729"/>
            <a:ext cx="479618" cy="369332"/>
          </a:xfrm>
          <a:prstGeom prst="rect">
            <a:avLst/>
          </a:prstGeom>
          <a:noFill/>
        </p:spPr>
        <p:txBody>
          <a:bodyPr wrap="none" rtlCol="0">
            <a:spAutoFit/>
          </a:bodyPr>
          <a:lstStyle/>
          <a:p>
            <a:r>
              <a:rPr lang="en-US" altLang="zh-CN" b="1" dirty="0">
                <a:latin typeface="Arial" charset="0"/>
                <a:ea typeface="Arial" charset="0"/>
                <a:cs typeface="Arial" charset="0"/>
              </a:rPr>
              <a:t>B2</a:t>
            </a:r>
            <a:endParaRPr lang="en-US" b="1" dirty="0">
              <a:latin typeface="Arial" charset="0"/>
              <a:ea typeface="Arial" charset="0"/>
              <a:cs typeface="Arial" charset="0"/>
            </a:endParaRPr>
          </a:p>
        </p:txBody>
      </p:sp>
      <p:sp>
        <p:nvSpPr>
          <p:cNvPr id="12" name="TextBox 11"/>
          <p:cNvSpPr txBox="1"/>
          <p:nvPr/>
        </p:nvSpPr>
        <p:spPr>
          <a:xfrm>
            <a:off x="6603315" y="1620729"/>
            <a:ext cx="479618" cy="369332"/>
          </a:xfrm>
          <a:prstGeom prst="rect">
            <a:avLst/>
          </a:prstGeom>
          <a:noFill/>
        </p:spPr>
        <p:txBody>
          <a:bodyPr wrap="none" rtlCol="0">
            <a:spAutoFit/>
          </a:bodyPr>
          <a:lstStyle/>
          <a:p>
            <a:r>
              <a:rPr lang="en-US" altLang="zh-CN" b="1">
                <a:latin typeface="Arial" charset="0"/>
                <a:ea typeface="Arial" charset="0"/>
                <a:cs typeface="Arial" charset="0"/>
              </a:rPr>
              <a:t>B8</a:t>
            </a:r>
            <a:endParaRPr lang="en-US" b="1" dirty="0">
              <a:latin typeface="Arial" charset="0"/>
              <a:ea typeface="Arial" charset="0"/>
              <a:cs typeface="Arial" charset="0"/>
            </a:endParaRPr>
          </a:p>
        </p:txBody>
      </p:sp>
      <p:sp>
        <p:nvSpPr>
          <p:cNvPr id="13" name="TextBox 12"/>
          <p:cNvSpPr txBox="1"/>
          <p:nvPr/>
        </p:nvSpPr>
        <p:spPr>
          <a:xfrm>
            <a:off x="5927824" y="1620729"/>
            <a:ext cx="479618" cy="369332"/>
          </a:xfrm>
          <a:prstGeom prst="rect">
            <a:avLst/>
          </a:prstGeom>
          <a:noFill/>
        </p:spPr>
        <p:txBody>
          <a:bodyPr wrap="none" rtlCol="0">
            <a:spAutoFit/>
          </a:bodyPr>
          <a:lstStyle/>
          <a:p>
            <a:r>
              <a:rPr lang="en-US" altLang="zh-CN" b="1" dirty="0">
                <a:latin typeface="Arial" charset="0"/>
                <a:ea typeface="Arial" charset="0"/>
                <a:cs typeface="Arial" charset="0"/>
              </a:rPr>
              <a:t>B6</a:t>
            </a:r>
            <a:endParaRPr lang="en-US" b="1" dirty="0">
              <a:latin typeface="Arial" charset="0"/>
              <a:ea typeface="Arial" charset="0"/>
              <a:cs typeface="Arial" charset="0"/>
            </a:endParaRPr>
          </a:p>
        </p:txBody>
      </p:sp>
      <p:sp>
        <p:nvSpPr>
          <p:cNvPr id="14" name="TextBox 13"/>
          <p:cNvSpPr txBox="1"/>
          <p:nvPr/>
        </p:nvSpPr>
        <p:spPr>
          <a:xfrm>
            <a:off x="7265649" y="1620729"/>
            <a:ext cx="479618" cy="369332"/>
          </a:xfrm>
          <a:prstGeom prst="rect">
            <a:avLst/>
          </a:prstGeom>
          <a:noFill/>
        </p:spPr>
        <p:txBody>
          <a:bodyPr wrap="none" rtlCol="0">
            <a:spAutoFit/>
          </a:bodyPr>
          <a:lstStyle/>
          <a:p>
            <a:r>
              <a:rPr lang="en-US" altLang="zh-CN" b="1" dirty="0">
                <a:latin typeface="Arial" charset="0"/>
                <a:ea typeface="Arial" charset="0"/>
                <a:cs typeface="Arial" charset="0"/>
              </a:rPr>
              <a:t>B9</a:t>
            </a:r>
            <a:endParaRPr lang="en-US" b="1" dirty="0">
              <a:latin typeface="Arial" charset="0"/>
              <a:ea typeface="Arial" charset="0"/>
              <a:cs typeface="Arial" charset="0"/>
            </a:endParaRPr>
          </a:p>
        </p:txBody>
      </p:sp>
      <p:sp>
        <p:nvSpPr>
          <p:cNvPr id="15" name="TextBox 14"/>
          <p:cNvSpPr txBox="1"/>
          <p:nvPr/>
        </p:nvSpPr>
        <p:spPr>
          <a:xfrm>
            <a:off x="7904933" y="1620729"/>
            <a:ext cx="479618" cy="369332"/>
          </a:xfrm>
          <a:prstGeom prst="rect">
            <a:avLst/>
          </a:prstGeom>
          <a:noFill/>
        </p:spPr>
        <p:txBody>
          <a:bodyPr wrap="none" rtlCol="0">
            <a:spAutoFit/>
          </a:bodyPr>
          <a:lstStyle/>
          <a:p>
            <a:r>
              <a:rPr lang="en-US" altLang="zh-CN" b="1" dirty="0">
                <a:latin typeface="Arial" charset="0"/>
                <a:ea typeface="Arial" charset="0"/>
                <a:cs typeface="Arial" charset="0"/>
              </a:rPr>
              <a:t>C6</a:t>
            </a:r>
            <a:endParaRPr lang="en-US" b="1" dirty="0">
              <a:latin typeface="Arial" charset="0"/>
              <a:ea typeface="Arial" charset="0"/>
              <a:cs typeface="Arial" charset="0"/>
            </a:endParaRPr>
          </a:p>
        </p:txBody>
      </p:sp>
    </p:spTree>
    <p:extLst>
      <p:ext uri="{BB962C8B-B14F-4D97-AF65-F5344CB8AC3E}">
        <p14:creationId xmlns:p14="http://schemas.microsoft.com/office/powerpoint/2010/main" val="562088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077685"/>
            <a:ext cx="10972800" cy="1828800"/>
          </a:xfrm>
          <a:prstGeom prst="rect">
            <a:avLst/>
          </a:prstGeom>
          <a:ln>
            <a:solidFill>
              <a:schemeClr val="tx1"/>
            </a:solidFill>
          </a:ln>
        </p:spPr>
      </p:pic>
      <p:sp>
        <p:nvSpPr>
          <p:cNvPr id="5" name="TextBox 4"/>
          <p:cNvSpPr txBox="1"/>
          <p:nvPr/>
        </p:nvSpPr>
        <p:spPr>
          <a:xfrm>
            <a:off x="3346786" y="186813"/>
            <a:ext cx="5498428" cy="461665"/>
          </a:xfrm>
          <a:prstGeom prst="rect">
            <a:avLst/>
          </a:prstGeom>
          <a:noFill/>
        </p:spPr>
        <p:txBody>
          <a:bodyPr wrap="none" rtlCol="0">
            <a:spAutoFit/>
          </a:bodyPr>
          <a:lstStyle/>
          <a:p>
            <a:r>
              <a:rPr lang="en-US" altLang="zh-CN" sz="2400" dirty="0">
                <a:latin typeface="Arial" charset="0"/>
                <a:ea typeface="Arial" charset="0"/>
                <a:cs typeface="Arial" charset="0"/>
              </a:rPr>
              <a:t>NIL</a:t>
            </a:r>
            <a:r>
              <a:rPr lang="zh-CN" altLang="en-US" sz="2400" dirty="0">
                <a:latin typeface="Arial" charset="0"/>
                <a:ea typeface="Arial" charset="0"/>
                <a:cs typeface="Arial" charset="0"/>
              </a:rPr>
              <a:t> </a:t>
            </a:r>
            <a:r>
              <a:rPr lang="en-US" altLang="zh-CN" sz="2400" dirty="0" smtClean="0">
                <a:latin typeface="Arial" charset="0"/>
                <a:ea typeface="Arial" charset="0"/>
                <a:cs typeface="Arial" charset="0"/>
              </a:rPr>
              <a:t>strain </a:t>
            </a:r>
            <a:r>
              <a:rPr lang="en-US" altLang="zh-CN" sz="2400" dirty="0" smtClean="0">
                <a:latin typeface="Arial" charset="0"/>
                <a:ea typeface="Arial" charset="0"/>
                <a:cs typeface="Arial" charset="0"/>
              </a:rPr>
              <a:t>genome sequencing results</a:t>
            </a:r>
            <a:endParaRPr lang="en-US" sz="2400" dirty="0">
              <a:latin typeface="Arial" charset="0"/>
              <a:ea typeface="Arial" charset="0"/>
              <a:cs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981130"/>
            <a:ext cx="10972800" cy="1828800"/>
          </a:xfrm>
          <a:prstGeom prst="rect">
            <a:avLst/>
          </a:prstGeo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865914"/>
            <a:ext cx="10972800" cy="1828800"/>
          </a:xfrm>
          <a:prstGeom prst="rect">
            <a:avLst/>
          </a:prstGeom>
          <a:ln>
            <a:solidFill>
              <a:schemeClr val="tx1"/>
            </a:solidFill>
          </a:ln>
        </p:spPr>
      </p:pic>
    </p:spTree>
    <p:extLst>
      <p:ext uri="{BB962C8B-B14F-4D97-AF65-F5344CB8AC3E}">
        <p14:creationId xmlns:p14="http://schemas.microsoft.com/office/powerpoint/2010/main" val="237242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8613" y="373425"/>
            <a:ext cx="5479192" cy="461665"/>
          </a:xfrm>
          <a:prstGeom prst="rect">
            <a:avLst/>
          </a:prstGeom>
          <a:noFill/>
        </p:spPr>
        <p:txBody>
          <a:bodyPr wrap="none" rtlCol="0">
            <a:spAutoFit/>
          </a:bodyPr>
          <a:lstStyle/>
          <a:p>
            <a:r>
              <a:rPr lang="en-US" sz="2400" dirty="0" smtClean="0">
                <a:latin typeface="Arial" charset="0"/>
                <a:ea typeface="Arial" charset="0"/>
                <a:cs typeface="Arial" charset="0"/>
              </a:rPr>
              <a:t>NIL </a:t>
            </a:r>
            <a:r>
              <a:rPr lang="en-US" sz="2400" smtClean="0">
                <a:latin typeface="Arial" charset="0"/>
                <a:ea typeface="Arial" charset="0"/>
                <a:cs typeface="Arial" charset="0"/>
              </a:rPr>
              <a:t>strain propionic acid </a:t>
            </a:r>
            <a:r>
              <a:rPr lang="en-US" sz="2400" dirty="0" smtClean="0">
                <a:latin typeface="Arial" charset="0"/>
                <a:ea typeface="Arial" charset="0"/>
                <a:cs typeface="Arial" charset="0"/>
              </a:rPr>
              <a:t>sensitivity test</a:t>
            </a:r>
            <a:endParaRPr lang="en-US" sz="2400" dirty="0">
              <a:latin typeface="Arial" charset="0"/>
              <a:ea typeface="Arial" charset="0"/>
              <a:cs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73" y="1637400"/>
            <a:ext cx="3061365" cy="2206812"/>
          </a:xfrm>
          <a:prstGeom prst="rect">
            <a:avLst/>
          </a:prstGeom>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062" y="1637400"/>
            <a:ext cx="3259434" cy="2206812"/>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8521" y="1637401"/>
            <a:ext cx="3944090" cy="2206812"/>
          </a:xfrm>
          <a:prstGeom prst="rect">
            <a:avLst/>
          </a:prstGeom>
          <a:ln>
            <a:solidFill>
              <a:schemeClr val="tx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2815" y="4224435"/>
            <a:ext cx="3115146" cy="1747158"/>
          </a:xfrm>
          <a:prstGeom prst="rect">
            <a:avLst/>
          </a:prstGeom>
          <a:ln>
            <a:solidFill>
              <a:schemeClr val="tx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8189" y="4224436"/>
            <a:ext cx="2894169" cy="1782090"/>
          </a:xfrm>
          <a:prstGeom prst="rect">
            <a:avLst/>
          </a:prstGeom>
          <a:ln>
            <a:solidFill>
              <a:schemeClr val="tx1"/>
            </a:solidFill>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2587" y="4224435"/>
            <a:ext cx="2668956" cy="1819743"/>
          </a:xfrm>
          <a:prstGeom prst="rect">
            <a:avLst/>
          </a:prstGeom>
          <a:ln w="38100">
            <a:solidFill>
              <a:srgbClr val="FF0000"/>
            </a:solidFill>
          </a:ln>
        </p:spPr>
      </p:pic>
    </p:spTree>
    <p:extLst>
      <p:ext uri="{BB962C8B-B14F-4D97-AF65-F5344CB8AC3E}">
        <p14:creationId xmlns:p14="http://schemas.microsoft.com/office/powerpoint/2010/main" val="543733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589" y="1014216"/>
            <a:ext cx="5874870" cy="5843785"/>
          </a:xfrm>
          <a:prstGeom prst="rect">
            <a:avLst/>
          </a:prstGeom>
        </p:spPr>
      </p:pic>
      <p:sp>
        <p:nvSpPr>
          <p:cNvPr id="5" name="TextBox 4"/>
          <p:cNvSpPr txBox="1"/>
          <p:nvPr/>
        </p:nvSpPr>
        <p:spPr>
          <a:xfrm>
            <a:off x="283553" y="2657578"/>
            <a:ext cx="2682423" cy="830997"/>
          </a:xfrm>
          <a:prstGeom prst="rect">
            <a:avLst/>
          </a:prstGeom>
          <a:noFill/>
          <a:ln>
            <a:solidFill>
              <a:schemeClr val="tx1"/>
            </a:solidFill>
          </a:ln>
        </p:spPr>
        <p:txBody>
          <a:bodyPr wrap="square" rtlCol="0">
            <a:spAutoFit/>
          </a:bodyPr>
          <a:lstStyle/>
          <a:p>
            <a:r>
              <a:rPr lang="en-US" altLang="zh-CN" sz="2400" dirty="0">
                <a:latin typeface="Arial" charset="0"/>
                <a:ea typeface="Arial" charset="0"/>
                <a:cs typeface="Arial" charset="0"/>
              </a:rPr>
              <a:t>DL238</a:t>
            </a:r>
            <a:r>
              <a:rPr lang="zh-CN" altLang="en-US" sz="2400" dirty="0">
                <a:latin typeface="Arial" charset="0"/>
                <a:ea typeface="Arial" charset="0"/>
                <a:cs typeface="Arial" charset="0"/>
              </a:rPr>
              <a:t> </a:t>
            </a:r>
            <a:r>
              <a:rPr lang="en-US" altLang="zh-CN" sz="2400" dirty="0" err="1">
                <a:latin typeface="Arial" charset="0"/>
                <a:ea typeface="Arial" charset="0"/>
                <a:cs typeface="Arial" charset="0"/>
              </a:rPr>
              <a:t>HiC</a:t>
            </a:r>
            <a:r>
              <a:rPr lang="zh-CN" altLang="en-US" sz="2400" dirty="0">
                <a:latin typeface="Arial" charset="0"/>
                <a:ea typeface="Arial" charset="0"/>
                <a:cs typeface="Arial" charset="0"/>
              </a:rPr>
              <a:t> </a:t>
            </a:r>
            <a:r>
              <a:rPr lang="en-US" altLang="zh-CN" sz="2400" dirty="0" smtClean="0">
                <a:latin typeface="Arial" charset="0"/>
                <a:ea typeface="Arial" charset="0"/>
                <a:cs typeface="Arial" charset="0"/>
              </a:rPr>
              <a:t>data is available</a:t>
            </a:r>
            <a:endParaRPr lang="en-US" sz="2400" dirty="0">
              <a:latin typeface="Arial" charset="0"/>
              <a:ea typeface="Arial" charset="0"/>
              <a:cs typeface="Arial" charset="0"/>
            </a:endParaRPr>
          </a:p>
        </p:txBody>
      </p:sp>
      <p:sp>
        <p:nvSpPr>
          <p:cNvPr id="6" name="TextBox 5"/>
          <p:cNvSpPr txBox="1"/>
          <p:nvPr/>
        </p:nvSpPr>
        <p:spPr>
          <a:xfrm>
            <a:off x="4399707" y="354764"/>
            <a:ext cx="3679212" cy="461665"/>
          </a:xfrm>
          <a:prstGeom prst="rect">
            <a:avLst/>
          </a:prstGeom>
          <a:noFill/>
        </p:spPr>
        <p:txBody>
          <a:bodyPr wrap="none" rtlCol="0">
            <a:spAutoFit/>
          </a:bodyPr>
          <a:lstStyle/>
          <a:p>
            <a:r>
              <a:rPr lang="en-US" altLang="zh-CN" sz="2400" smtClean="0">
                <a:latin typeface="Arial" charset="0"/>
                <a:ea typeface="Arial" charset="0"/>
                <a:cs typeface="Arial" charset="0"/>
              </a:rPr>
              <a:t>DL238 genome assembly</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98613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0_19_2015.tiff"/>
          <p:cNvPicPr>
            <a:picLocks noChangeAspect="1"/>
          </p:cNvPicPr>
          <p:nvPr/>
        </p:nvPicPr>
        <p:blipFill rotWithShape="1">
          <a:blip r:embed="rId3">
            <a:extLst>
              <a:ext uri="{28A0092B-C50C-407E-A947-70E740481C1C}">
                <a14:useLocalDpi xmlns:a14="http://schemas.microsoft.com/office/drawing/2010/main" val="0"/>
              </a:ext>
            </a:extLst>
          </a:blip>
          <a:srcRect t="10877" r="21936"/>
          <a:stretch/>
        </p:blipFill>
        <p:spPr>
          <a:xfrm>
            <a:off x="1326486" y="2373970"/>
            <a:ext cx="4009231" cy="2945980"/>
          </a:xfrm>
          <a:prstGeom prst="rect">
            <a:avLst/>
          </a:prstGeom>
        </p:spPr>
      </p:pic>
      <p:pic>
        <p:nvPicPr>
          <p:cNvPr id="8" name="图片 7" descr="LD50 Propionate (mM).tiff"/>
          <p:cNvPicPr>
            <a:picLocks noChangeAspect="1"/>
          </p:cNvPicPr>
          <p:nvPr/>
        </p:nvPicPr>
        <p:blipFill rotWithShape="1">
          <a:blip r:embed="rId4">
            <a:extLst>
              <a:ext uri="{28A0092B-C50C-407E-A947-70E740481C1C}">
                <a14:useLocalDpi xmlns:a14="http://schemas.microsoft.com/office/drawing/2010/main" val="0"/>
              </a:ext>
            </a:extLst>
          </a:blip>
          <a:srcRect r="15576"/>
          <a:stretch/>
        </p:blipFill>
        <p:spPr>
          <a:xfrm>
            <a:off x="5418451" y="1940702"/>
            <a:ext cx="4246534" cy="3164934"/>
          </a:xfrm>
          <a:prstGeom prst="rect">
            <a:avLst/>
          </a:prstGeom>
        </p:spPr>
      </p:pic>
      <p:sp>
        <p:nvSpPr>
          <p:cNvPr id="10" name="文本框 9"/>
          <p:cNvSpPr txBox="1"/>
          <p:nvPr/>
        </p:nvSpPr>
        <p:spPr>
          <a:xfrm>
            <a:off x="1306726" y="495469"/>
            <a:ext cx="9379553" cy="461665"/>
          </a:xfrm>
          <a:prstGeom prst="rect">
            <a:avLst/>
          </a:prstGeom>
          <a:noFill/>
        </p:spPr>
        <p:txBody>
          <a:bodyPr wrap="square" rtlCol="0">
            <a:spAutoFit/>
          </a:bodyPr>
          <a:lstStyle/>
          <a:p>
            <a:pPr algn="ctr"/>
            <a:r>
              <a:rPr kumimoji="1" lang="en-US" altLang="zh-CN" sz="2400" dirty="0">
                <a:latin typeface="Arial"/>
                <a:cs typeface="Arial"/>
              </a:rPr>
              <a:t>12</a:t>
            </a:r>
            <a:r>
              <a:rPr kumimoji="1" lang="zh-CN" altLang="en-US" sz="2400" dirty="0">
                <a:latin typeface="Arial"/>
                <a:cs typeface="Arial"/>
              </a:rPr>
              <a:t> </a:t>
            </a:r>
            <a:r>
              <a:rPr kumimoji="1" lang="en-US" altLang="zh-CN" sz="2400" dirty="0">
                <a:latin typeface="Arial"/>
                <a:cs typeface="Arial"/>
              </a:rPr>
              <a:t>genetically</a:t>
            </a:r>
            <a:r>
              <a:rPr kumimoji="1" lang="zh-CN" altLang="en-US" sz="2400" dirty="0">
                <a:latin typeface="Arial"/>
                <a:cs typeface="Arial"/>
              </a:rPr>
              <a:t> </a:t>
            </a:r>
            <a:r>
              <a:rPr kumimoji="1" lang="en-US" altLang="zh-CN" sz="2400" dirty="0">
                <a:latin typeface="Arial"/>
                <a:cs typeface="Arial"/>
              </a:rPr>
              <a:t>distinct</a:t>
            </a:r>
            <a:r>
              <a:rPr kumimoji="1" lang="zh-CN" altLang="en-US" sz="2400" dirty="0">
                <a:latin typeface="Arial"/>
                <a:cs typeface="Arial"/>
              </a:rPr>
              <a:t> </a:t>
            </a:r>
            <a:r>
              <a:rPr kumimoji="1" lang="en-US" altLang="zh-CN" sz="2400" dirty="0">
                <a:latin typeface="Arial"/>
                <a:cs typeface="Arial"/>
              </a:rPr>
              <a:t>strains</a:t>
            </a:r>
            <a:r>
              <a:rPr kumimoji="1" lang="zh-CN" altLang="en-US" sz="2400" dirty="0">
                <a:latin typeface="Arial"/>
                <a:cs typeface="Arial"/>
              </a:rPr>
              <a:t> </a:t>
            </a:r>
            <a:r>
              <a:rPr kumimoji="1" lang="en-US" altLang="zh-CN" sz="2400" dirty="0">
                <a:latin typeface="Arial"/>
                <a:cs typeface="Arial"/>
              </a:rPr>
              <a:t>behave</a:t>
            </a:r>
            <a:r>
              <a:rPr kumimoji="1" lang="zh-CN" altLang="en-US" sz="2400" dirty="0">
                <a:latin typeface="Arial"/>
                <a:cs typeface="Arial"/>
              </a:rPr>
              <a:t> </a:t>
            </a:r>
            <a:r>
              <a:rPr kumimoji="1" lang="en-US" altLang="zh-CN" sz="2400" dirty="0">
                <a:latin typeface="Arial"/>
                <a:cs typeface="Arial"/>
              </a:rPr>
              <a:t>differently</a:t>
            </a:r>
            <a:r>
              <a:rPr kumimoji="1" lang="zh-CN" altLang="en-US" sz="2400" dirty="0">
                <a:latin typeface="Arial"/>
                <a:cs typeface="Arial"/>
              </a:rPr>
              <a:t> </a:t>
            </a:r>
            <a:r>
              <a:rPr kumimoji="1" lang="en-US" altLang="zh-CN" sz="2400" dirty="0">
                <a:latin typeface="Arial"/>
                <a:cs typeface="Arial"/>
              </a:rPr>
              <a:t>to</a:t>
            </a:r>
            <a:r>
              <a:rPr kumimoji="1" lang="zh-CN" altLang="en-US" sz="2400" dirty="0">
                <a:latin typeface="Arial"/>
                <a:cs typeface="Arial"/>
              </a:rPr>
              <a:t> </a:t>
            </a:r>
            <a:r>
              <a:rPr kumimoji="1" lang="en-US" altLang="zh-CN" sz="2400" dirty="0">
                <a:latin typeface="Arial"/>
                <a:cs typeface="Arial"/>
              </a:rPr>
              <a:t>propionic</a:t>
            </a:r>
            <a:r>
              <a:rPr kumimoji="1" lang="zh-CN" altLang="en-US" sz="2400" dirty="0">
                <a:latin typeface="Arial"/>
                <a:cs typeface="Arial"/>
              </a:rPr>
              <a:t> </a:t>
            </a:r>
            <a:r>
              <a:rPr kumimoji="1" lang="en-US" altLang="zh-CN" sz="2400" dirty="0">
                <a:latin typeface="Arial"/>
                <a:cs typeface="Arial"/>
              </a:rPr>
              <a:t>acid</a:t>
            </a:r>
            <a:endParaRPr kumimoji="1" lang="zh-CN" altLang="en-US" sz="2400" dirty="0">
              <a:latin typeface="Arial"/>
              <a:cs typeface="Arial"/>
            </a:endParaRPr>
          </a:p>
        </p:txBody>
      </p:sp>
      <p:grpSp>
        <p:nvGrpSpPr>
          <p:cNvPr id="4" name="Group 3"/>
          <p:cNvGrpSpPr>
            <a:grpSpLocks noChangeAspect="1"/>
          </p:cNvGrpSpPr>
          <p:nvPr/>
        </p:nvGrpSpPr>
        <p:grpSpPr>
          <a:xfrm>
            <a:off x="9664985" y="1784811"/>
            <a:ext cx="1693578" cy="3535139"/>
            <a:chOff x="9179210" y="2283536"/>
            <a:chExt cx="1125947" cy="2350278"/>
          </a:xfrm>
        </p:grpSpPr>
        <p:pic>
          <p:nvPicPr>
            <p:cNvPr id="6" name="图片 5" descr="10_19_2015.tiff"/>
            <p:cNvPicPr>
              <a:picLocks noChangeAspect="1"/>
            </p:cNvPicPr>
            <p:nvPr/>
          </p:nvPicPr>
          <p:blipFill rotWithShape="1">
            <a:blip r:embed="rId3">
              <a:extLst>
                <a:ext uri="{28A0092B-C50C-407E-A947-70E740481C1C}">
                  <a14:useLocalDpi xmlns:a14="http://schemas.microsoft.com/office/drawing/2010/main" val="0"/>
                </a:ext>
              </a:extLst>
            </a:blip>
            <a:srcRect l="80179"/>
            <a:stretch/>
          </p:blipFill>
          <p:spPr>
            <a:xfrm>
              <a:off x="9179210" y="2283536"/>
              <a:ext cx="723813" cy="2350278"/>
            </a:xfrm>
            <a:prstGeom prst="rect">
              <a:avLst/>
            </a:prstGeom>
          </p:spPr>
        </p:pic>
        <p:sp>
          <p:nvSpPr>
            <p:cNvPr id="2" name="矩形 1"/>
            <p:cNvSpPr/>
            <p:nvPr/>
          </p:nvSpPr>
          <p:spPr>
            <a:xfrm>
              <a:off x="9179210" y="4114285"/>
              <a:ext cx="723813" cy="149411"/>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9858200" y="3989830"/>
              <a:ext cx="446957" cy="338554"/>
            </a:xfrm>
            <a:prstGeom prst="rect">
              <a:avLst/>
            </a:prstGeom>
            <a:noFill/>
          </p:spPr>
          <p:txBody>
            <a:bodyPr wrap="none" rtlCol="0">
              <a:spAutoFit/>
            </a:bodyPr>
            <a:lstStyle/>
            <a:p>
              <a:r>
                <a:rPr kumimoji="1" lang="en-US" altLang="zh-CN" sz="1600" dirty="0">
                  <a:latin typeface="Arial"/>
                  <a:cs typeface="Arial"/>
                </a:rPr>
                <a:t>N2</a:t>
              </a:r>
              <a:endParaRPr kumimoji="1" lang="zh-CN" altLang="en-US" sz="1600" dirty="0">
                <a:latin typeface="Arial"/>
                <a:cs typeface="Arial"/>
              </a:endParaRPr>
            </a:p>
          </p:txBody>
        </p:sp>
      </p:grpSp>
    </p:spTree>
    <p:extLst>
      <p:ext uri="{BB962C8B-B14F-4D97-AF65-F5344CB8AC3E}">
        <p14:creationId xmlns:p14="http://schemas.microsoft.com/office/powerpoint/2010/main" val="2722180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a:grpSpLocks noChangeAspect="1"/>
          </p:cNvGrpSpPr>
          <p:nvPr/>
        </p:nvGrpSpPr>
        <p:grpSpPr>
          <a:xfrm>
            <a:off x="2354328" y="2600733"/>
            <a:ext cx="7780325" cy="2860584"/>
            <a:chOff x="1922129" y="4038587"/>
            <a:chExt cx="5838554" cy="2146655"/>
          </a:xfrm>
        </p:grpSpPr>
        <p:pic>
          <p:nvPicPr>
            <p:cNvPr id="5" name="图片 4" descr="sampled_H2.pdf"/>
            <p:cNvPicPr>
              <a:picLocks noChangeAspect="1"/>
            </p:cNvPicPr>
            <p:nvPr/>
          </p:nvPicPr>
          <p:blipFill rotWithShape="1">
            <a:blip r:embed="rId3">
              <a:extLst>
                <a:ext uri="{28A0092B-C50C-407E-A947-70E740481C1C}">
                  <a14:useLocalDpi xmlns:a14="http://schemas.microsoft.com/office/drawing/2010/main" val="0"/>
                </a:ext>
              </a:extLst>
            </a:blip>
            <a:srcRect t="7598"/>
            <a:stretch/>
          </p:blipFill>
          <p:spPr>
            <a:xfrm>
              <a:off x="4784181" y="4122486"/>
              <a:ext cx="2976502" cy="2062756"/>
            </a:xfrm>
            <a:prstGeom prst="rect">
              <a:avLst/>
            </a:prstGeom>
          </p:spPr>
        </p:pic>
        <p:pic>
          <p:nvPicPr>
            <p:cNvPr id="6" name="图片 5" descr="9replicate_H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2129" y="4038587"/>
              <a:ext cx="2146655" cy="2146655"/>
            </a:xfrm>
            <a:prstGeom prst="rect">
              <a:avLst/>
            </a:prstGeom>
          </p:spPr>
        </p:pic>
        <p:sp>
          <p:nvSpPr>
            <p:cNvPr id="7" name="椭圆 6"/>
            <p:cNvSpPr/>
            <p:nvPr/>
          </p:nvSpPr>
          <p:spPr>
            <a:xfrm>
              <a:off x="6603396" y="4253182"/>
              <a:ext cx="549758" cy="422526"/>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3189636" y="4041919"/>
              <a:ext cx="549758" cy="422526"/>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9" name="文本框 8"/>
          <p:cNvSpPr txBox="1"/>
          <p:nvPr/>
        </p:nvSpPr>
        <p:spPr>
          <a:xfrm>
            <a:off x="1125095" y="644293"/>
            <a:ext cx="10290617" cy="461665"/>
          </a:xfrm>
          <a:prstGeom prst="rect">
            <a:avLst/>
          </a:prstGeom>
          <a:noFill/>
        </p:spPr>
        <p:txBody>
          <a:bodyPr wrap="square" rtlCol="0">
            <a:spAutoFit/>
          </a:bodyPr>
          <a:lstStyle/>
          <a:p>
            <a:pPr algn="ctr"/>
            <a:r>
              <a:rPr kumimoji="1" lang="en-US" altLang="zh-CN" sz="2400" dirty="0">
                <a:latin typeface="Arial"/>
                <a:cs typeface="Arial"/>
              </a:rPr>
              <a:t>Heritability</a:t>
            </a:r>
            <a:r>
              <a:rPr kumimoji="1" lang="zh-CN" altLang="en-US" sz="2400" dirty="0">
                <a:latin typeface="Arial"/>
                <a:cs typeface="Arial"/>
              </a:rPr>
              <a:t> </a:t>
            </a:r>
            <a:r>
              <a:rPr kumimoji="1" lang="en-US" altLang="zh-CN" sz="2400" dirty="0" smtClean="0">
                <a:latin typeface="Arial"/>
                <a:cs typeface="Arial"/>
              </a:rPr>
              <a:t>analysis: chose 100mM as working dose for large panel assay</a:t>
            </a:r>
            <a:r>
              <a:rPr kumimoji="1" lang="zh-CN" altLang="en-US" sz="2400" dirty="0" smtClean="0">
                <a:latin typeface="Arial"/>
                <a:cs typeface="Arial"/>
              </a:rPr>
              <a:t> </a:t>
            </a:r>
            <a:endParaRPr kumimoji="1" lang="zh-CN" altLang="en-US" sz="2400" dirty="0">
              <a:latin typeface="Arial"/>
              <a:cs typeface="Arial"/>
            </a:endParaRPr>
          </a:p>
        </p:txBody>
      </p:sp>
    </p:spTree>
    <p:extLst>
      <p:ext uri="{BB962C8B-B14F-4D97-AF65-F5344CB8AC3E}">
        <p14:creationId xmlns:p14="http://schemas.microsoft.com/office/powerpoint/2010/main" val="148350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ntitled.pdf"/>
          <p:cNvPicPr>
            <a:picLocks noChangeAspect="1"/>
          </p:cNvPicPr>
          <p:nvPr/>
        </p:nvPicPr>
        <p:blipFill rotWithShape="1">
          <a:blip r:embed="rId3">
            <a:extLst>
              <a:ext uri="{28A0092B-C50C-407E-A947-70E740481C1C}">
                <a14:useLocalDpi xmlns:a14="http://schemas.microsoft.com/office/drawing/2010/main" val="0"/>
              </a:ext>
            </a:extLst>
          </a:blip>
          <a:srcRect t="19261" r="21360" b="19995"/>
          <a:stretch/>
        </p:blipFill>
        <p:spPr>
          <a:xfrm>
            <a:off x="2119658" y="2087799"/>
            <a:ext cx="4013736" cy="3100364"/>
          </a:xfrm>
          <a:prstGeom prst="rect">
            <a:avLst/>
          </a:prstGeom>
        </p:spPr>
      </p:pic>
      <p:sp>
        <p:nvSpPr>
          <p:cNvPr id="3" name="文本框 2"/>
          <p:cNvSpPr txBox="1"/>
          <p:nvPr/>
        </p:nvSpPr>
        <p:spPr>
          <a:xfrm>
            <a:off x="2790739" y="575083"/>
            <a:ext cx="7100021" cy="461665"/>
          </a:xfrm>
          <a:prstGeom prst="rect">
            <a:avLst/>
          </a:prstGeom>
          <a:noFill/>
        </p:spPr>
        <p:txBody>
          <a:bodyPr wrap="none" rtlCol="0">
            <a:spAutoFit/>
          </a:bodyPr>
          <a:lstStyle/>
          <a:p>
            <a:r>
              <a:rPr kumimoji="1" lang="en-US" altLang="zh-CN" sz="2400" dirty="0">
                <a:latin typeface="Arial"/>
                <a:cs typeface="Arial"/>
              </a:rPr>
              <a:t>6 strains were selected as control of each replicate</a:t>
            </a:r>
            <a:endParaRPr kumimoji="1" lang="zh-CN" altLang="en-US" sz="2400" dirty="0">
              <a:latin typeface="Arial"/>
              <a:cs typeface="Arial"/>
            </a:endParaRPr>
          </a:p>
        </p:txBody>
      </p:sp>
      <p:pic>
        <p:nvPicPr>
          <p:cNvPr id="4" name="图片 3" descr="Figure3.pdf"/>
          <p:cNvPicPr>
            <a:picLocks noChangeAspect="1"/>
          </p:cNvPicPr>
          <p:nvPr/>
        </p:nvPicPr>
        <p:blipFill rotWithShape="1">
          <a:blip r:embed="rId4">
            <a:extLst>
              <a:ext uri="{28A0092B-C50C-407E-A947-70E740481C1C}">
                <a14:useLocalDpi xmlns:a14="http://schemas.microsoft.com/office/drawing/2010/main" val="0"/>
              </a:ext>
            </a:extLst>
          </a:blip>
          <a:srcRect b="5819"/>
          <a:stretch/>
        </p:blipFill>
        <p:spPr>
          <a:xfrm>
            <a:off x="6473754" y="2087799"/>
            <a:ext cx="3719197" cy="3100365"/>
          </a:xfrm>
          <a:prstGeom prst="rect">
            <a:avLst/>
          </a:prstGeom>
        </p:spPr>
      </p:pic>
    </p:spTree>
    <p:extLst>
      <p:ext uri="{BB962C8B-B14F-4D97-AF65-F5344CB8AC3E}">
        <p14:creationId xmlns:p14="http://schemas.microsoft.com/office/powerpoint/2010/main" val="40694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Screen Shot 2016-10-20 at 11.44.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037" y="2273728"/>
            <a:ext cx="7713413" cy="3156688"/>
          </a:xfrm>
          <a:prstGeom prst="rect">
            <a:avLst/>
          </a:prstGeom>
          <a:ln>
            <a:solidFill>
              <a:schemeClr val="tx1"/>
            </a:solidFill>
          </a:ln>
        </p:spPr>
      </p:pic>
      <p:sp>
        <p:nvSpPr>
          <p:cNvPr id="4" name="文本框 3"/>
          <p:cNvSpPr txBox="1"/>
          <p:nvPr/>
        </p:nvSpPr>
        <p:spPr>
          <a:xfrm>
            <a:off x="3112326" y="564403"/>
            <a:ext cx="6103654" cy="461665"/>
          </a:xfrm>
          <a:prstGeom prst="rect">
            <a:avLst/>
          </a:prstGeom>
          <a:noFill/>
        </p:spPr>
        <p:txBody>
          <a:bodyPr wrap="none" rtlCol="0">
            <a:spAutoFit/>
          </a:bodyPr>
          <a:lstStyle/>
          <a:p>
            <a:r>
              <a:rPr kumimoji="1" lang="en-US" altLang="zh-CN" sz="2400" dirty="0">
                <a:latin typeface="Arial"/>
                <a:cs typeface="Arial"/>
              </a:rPr>
              <a:t>Power calculation to determine</a:t>
            </a:r>
            <a:r>
              <a:rPr kumimoji="1" lang="zh-CN" altLang="en-US" sz="2400" dirty="0">
                <a:latin typeface="Arial"/>
                <a:cs typeface="Arial"/>
              </a:rPr>
              <a:t> </a:t>
            </a:r>
            <a:r>
              <a:rPr kumimoji="1" lang="en-US" altLang="zh-CN" sz="2400" dirty="0">
                <a:latin typeface="Arial"/>
                <a:cs typeface="Arial"/>
              </a:rPr>
              <a:t>sample</a:t>
            </a:r>
            <a:r>
              <a:rPr kumimoji="1" lang="zh-CN" altLang="en-US" sz="2400" dirty="0">
                <a:latin typeface="Arial"/>
                <a:cs typeface="Arial"/>
              </a:rPr>
              <a:t> </a:t>
            </a:r>
            <a:r>
              <a:rPr kumimoji="1" lang="en-US" altLang="zh-CN" sz="2400" dirty="0">
                <a:latin typeface="Arial"/>
                <a:cs typeface="Arial"/>
              </a:rPr>
              <a:t>size</a:t>
            </a:r>
            <a:endParaRPr kumimoji="1" lang="zh-CN" altLang="en-US" sz="2400" dirty="0">
              <a:latin typeface="Arial"/>
              <a:cs typeface="Arial"/>
            </a:endParaRPr>
          </a:p>
        </p:txBody>
      </p:sp>
      <p:sp>
        <p:nvSpPr>
          <p:cNvPr id="5" name="矩形 4"/>
          <p:cNvSpPr/>
          <p:nvPr/>
        </p:nvSpPr>
        <p:spPr>
          <a:xfrm>
            <a:off x="9388289" y="3604568"/>
            <a:ext cx="372046" cy="10262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8" name="直线连接符 7"/>
          <p:cNvCxnSpPr/>
          <p:nvPr/>
        </p:nvCxnSpPr>
        <p:spPr>
          <a:xfrm>
            <a:off x="2640139" y="2398777"/>
            <a:ext cx="3036332" cy="0"/>
          </a:xfrm>
          <a:prstGeom prst="line">
            <a:avLst/>
          </a:prstGeom>
          <a:ln>
            <a:solidFill>
              <a:srgbClr val="FF0000"/>
            </a:solidFill>
            <a:prstDash val="dot"/>
          </a:ln>
          <a:effectLst/>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flipH="1">
            <a:off x="5676471" y="2398778"/>
            <a:ext cx="2" cy="2801411"/>
          </a:xfrm>
          <a:prstGeom prst="line">
            <a:avLst/>
          </a:prstGeom>
          <a:ln>
            <a:solidFill>
              <a:srgbClr val="FF0000"/>
            </a:solidFill>
            <a:prstDash val="dot"/>
          </a:ln>
          <a:effectLst/>
        </p:spPr>
        <p:style>
          <a:lnRef idx="2">
            <a:schemeClr val="accent1"/>
          </a:lnRef>
          <a:fillRef idx="0">
            <a:schemeClr val="accent1"/>
          </a:fillRef>
          <a:effectRef idx="1">
            <a:schemeClr val="accent1"/>
          </a:effectRef>
          <a:fontRef idx="minor">
            <a:schemeClr val="tx1"/>
          </a:fontRef>
        </p:style>
      </p:cxnSp>
      <p:cxnSp>
        <p:nvCxnSpPr>
          <p:cNvPr id="16" name="直线箭头连接符 15"/>
          <p:cNvCxnSpPr/>
          <p:nvPr/>
        </p:nvCxnSpPr>
        <p:spPr>
          <a:xfrm>
            <a:off x="4255069" y="2841340"/>
            <a:ext cx="551654" cy="37200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33806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48 strains' PA sensitivity assay.jpg"/>
          <p:cNvPicPr>
            <a:picLocks noChangeAspect="1"/>
          </p:cNvPicPr>
          <p:nvPr/>
        </p:nvPicPr>
        <p:blipFill rotWithShape="1">
          <a:blip r:embed="rId3">
            <a:extLst>
              <a:ext uri="{28A0092B-C50C-407E-A947-70E740481C1C}">
                <a14:useLocalDpi xmlns:a14="http://schemas.microsoft.com/office/drawing/2010/main" val="0"/>
              </a:ext>
            </a:extLst>
          </a:blip>
          <a:srcRect l="3087" r="2508" b="8661"/>
          <a:stretch/>
        </p:blipFill>
        <p:spPr>
          <a:xfrm>
            <a:off x="2025918" y="1236445"/>
            <a:ext cx="8244518" cy="4986078"/>
          </a:xfrm>
          <a:prstGeom prst="rect">
            <a:avLst/>
          </a:prstGeom>
        </p:spPr>
      </p:pic>
      <p:sp>
        <p:nvSpPr>
          <p:cNvPr id="4" name="文本框 3"/>
          <p:cNvSpPr txBox="1"/>
          <p:nvPr/>
        </p:nvSpPr>
        <p:spPr>
          <a:xfrm>
            <a:off x="3205363" y="262437"/>
            <a:ext cx="6097665" cy="461665"/>
          </a:xfrm>
          <a:prstGeom prst="rect">
            <a:avLst/>
          </a:prstGeom>
          <a:noFill/>
        </p:spPr>
        <p:txBody>
          <a:bodyPr wrap="square" rtlCol="0">
            <a:spAutoFit/>
          </a:bodyPr>
          <a:lstStyle/>
          <a:p>
            <a:r>
              <a:rPr kumimoji="1" lang="en-US" altLang="zh-CN" sz="2400" dirty="0" smtClean="0">
                <a:latin typeface="Arial"/>
                <a:cs typeface="Arial"/>
              </a:rPr>
              <a:t>131</a:t>
            </a:r>
            <a:r>
              <a:rPr kumimoji="1" lang="zh-CN" altLang="en-US" sz="2400" dirty="0" smtClean="0">
                <a:latin typeface="Arial"/>
                <a:cs typeface="Arial"/>
              </a:rPr>
              <a:t> </a:t>
            </a:r>
            <a:r>
              <a:rPr kumimoji="1" lang="en-US" altLang="zh-CN" sz="2400" dirty="0">
                <a:latin typeface="Arial"/>
                <a:cs typeface="Arial"/>
              </a:rPr>
              <a:t>wild</a:t>
            </a:r>
            <a:r>
              <a:rPr kumimoji="1" lang="zh-CN" altLang="en-US" sz="2400" dirty="0">
                <a:latin typeface="Arial"/>
                <a:cs typeface="Arial"/>
              </a:rPr>
              <a:t> </a:t>
            </a:r>
            <a:r>
              <a:rPr kumimoji="1" lang="en-US" altLang="zh-CN" sz="2400" dirty="0">
                <a:latin typeface="Arial"/>
                <a:cs typeface="Arial"/>
              </a:rPr>
              <a:t>isolated</a:t>
            </a:r>
            <a:r>
              <a:rPr kumimoji="1" lang="zh-CN" altLang="en-US" sz="2400" dirty="0">
                <a:latin typeface="Arial"/>
                <a:cs typeface="Arial"/>
              </a:rPr>
              <a:t> </a:t>
            </a:r>
            <a:r>
              <a:rPr kumimoji="1" lang="en-US" altLang="zh-CN" sz="2400" dirty="0">
                <a:latin typeface="Arial"/>
                <a:cs typeface="Arial"/>
              </a:rPr>
              <a:t>strains</a:t>
            </a:r>
            <a:r>
              <a:rPr kumimoji="1" lang="zh-CN" altLang="en-US" sz="2400" dirty="0">
                <a:latin typeface="Arial"/>
                <a:cs typeface="Arial"/>
              </a:rPr>
              <a:t> </a:t>
            </a:r>
            <a:r>
              <a:rPr kumimoji="1" lang="en-US" altLang="zh-CN" sz="2400" dirty="0">
                <a:latin typeface="Arial"/>
                <a:cs typeface="Arial"/>
              </a:rPr>
              <a:t>PA</a:t>
            </a:r>
            <a:r>
              <a:rPr kumimoji="1" lang="zh-CN" altLang="en-US" sz="2400" dirty="0">
                <a:latin typeface="Arial"/>
                <a:cs typeface="Arial"/>
              </a:rPr>
              <a:t> </a:t>
            </a:r>
            <a:r>
              <a:rPr kumimoji="1" lang="en-US" altLang="zh-CN" sz="2400" dirty="0">
                <a:latin typeface="Arial"/>
                <a:cs typeface="Arial"/>
              </a:rPr>
              <a:t>toxicity</a:t>
            </a:r>
            <a:r>
              <a:rPr kumimoji="1" lang="zh-CN" altLang="en-US" sz="2400" dirty="0">
                <a:latin typeface="Arial"/>
                <a:cs typeface="Arial"/>
              </a:rPr>
              <a:t> </a:t>
            </a:r>
            <a:r>
              <a:rPr kumimoji="1" lang="en-US" altLang="zh-CN" sz="2400" dirty="0">
                <a:latin typeface="Arial"/>
                <a:cs typeface="Arial"/>
              </a:rPr>
              <a:t>assay</a:t>
            </a:r>
            <a:endParaRPr kumimoji="1" lang="zh-CN" altLang="en-US" sz="2400" dirty="0">
              <a:latin typeface="Arial"/>
              <a:cs typeface="Arial"/>
            </a:endParaRPr>
          </a:p>
        </p:txBody>
      </p:sp>
    </p:spTree>
    <p:extLst>
      <p:ext uri="{BB962C8B-B14F-4D97-AF65-F5344CB8AC3E}">
        <p14:creationId xmlns:p14="http://schemas.microsoft.com/office/powerpoint/2010/main" val="9133788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a:grpSpLocks noChangeAspect="1"/>
          </p:cNvGrpSpPr>
          <p:nvPr/>
        </p:nvGrpSpPr>
        <p:grpSpPr>
          <a:xfrm>
            <a:off x="2279378" y="1046922"/>
            <a:ext cx="7003954" cy="5612296"/>
            <a:chOff x="360517" y="573709"/>
            <a:chExt cx="7842582" cy="628429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677" y="573709"/>
              <a:ext cx="6558170" cy="2102101"/>
            </a:xfrm>
            <a:prstGeom prst="rect">
              <a:avLst/>
            </a:prstGeom>
          </p:spPr>
        </p:pic>
        <p:sp>
          <p:nvSpPr>
            <p:cNvPr id="5" name="TextBox 4"/>
            <p:cNvSpPr txBox="1"/>
            <p:nvPr/>
          </p:nvSpPr>
          <p:spPr>
            <a:xfrm>
              <a:off x="360517" y="1361498"/>
              <a:ext cx="874495" cy="344629"/>
            </a:xfrm>
            <a:prstGeom prst="rect">
              <a:avLst/>
            </a:prstGeom>
            <a:noFill/>
          </p:spPr>
          <p:txBody>
            <a:bodyPr wrap="none" rtlCol="0">
              <a:spAutoFit/>
            </a:bodyPr>
            <a:lstStyle/>
            <a:p>
              <a:r>
                <a:rPr lang="en-US" altLang="zh-CN" sz="1400" b="1" dirty="0">
                  <a:latin typeface="Arial" charset="0"/>
                  <a:ea typeface="Arial" charset="0"/>
                  <a:cs typeface="Arial" charset="0"/>
                </a:rPr>
                <a:t>Batch1</a:t>
              </a:r>
              <a:endParaRPr lang="en-US" sz="1400" b="1" dirty="0">
                <a:latin typeface="Arial" charset="0"/>
                <a:ea typeface="Arial" charset="0"/>
                <a:cs typeface="Arial"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812" y="2675810"/>
              <a:ext cx="6689036" cy="20460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064" y="4891743"/>
              <a:ext cx="6689035" cy="1966257"/>
            </a:xfrm>
            <a:prstGeom prst="rect">
              <a:avLst/>
            </a:prstGeom>
          </p:spPr>
        </p:pic>
        <p:sp>
          <p:nvSpPr>
            <p:cNvPr id="9" name="TextBox 8"/>
            <p:cNvSpPr txBox="1"/>
            <p:nvPr/>
          </p:nvSpPr>
          <p:spPr>
            <a:xfrm>
              <a:off x="360517" y="3403640"/>
              <a:ext cx="874495" cy="344629"/>
            </a:xfrm>
            <a:prstGeom prst="rect">
              <a:avLst/>
            </a:prstGeom>
            <a:noFill/>
          </p:spPr>
          <p:txBody>
            <a:bodyPr wrap="none" rtlCol="0">
              <a:spAutoFit/>
            </a:bodyPr>
            <a:lstStyle/>
            <a:p>
              <a:r>
                <a:rPr lang="en-US" altLang="zh-CN" sz="1400" b="1" dirty="0">
                  <a:latin typeface="Arial" charset="0"/>
                  <a:ea typeface="Arial" charset="0"/>
                  <a:cs typeface="Arial" charset="0"/>
                </a:rPr>
                <a:t>Batch2</a:t>
              </a:r>
              <a:endParaRPr lang="en-US" sz="1400" b="1" dirty="0">
                <a:latin typeface="Arial" charset="0"/>
                <a:ea typeface="Arial" charset="0"/>
                <a:cs typeface="Arial" charset="0"/>
              </a:endParaRPr>
            </a:p>
          </p:txBody>
        </p:sp>
        <p:sp>
          <p:nvSpPr>
            <p:cNvPr id="10" name="TextBox 9"/>
            <p:cNvSpPr txBox="1"/>
            <p:nvPr/>
          </p:nvSpPr>
          <p:spPr>
            <a:xfrm>
              <a:off x="398437" y="5476298"/>
              <a:ext cx="874495" cy="344629"/>
            </a:xfrm>
            <a:prstGeom prst="rect">
              <a:avLst/>
            </a:prstGeom>
            <a:noFill/>
          </p:spPr>
          <p:txBody>
            <a:bodyPr wrap="none" rtlCol="0">
              <a:spAutoFit/>
            </a:bodyPr>
            <a:lstStyle/>
            <a:p>
              <a:r>
                <a:rPr lang="en-US" altLang="zh-CN" sz="1400" b="1" dirty="0">
                  <a:latin typeface="Arial" charset="0"/>
                  <a:ea typeface="Arial" charset="0"/>
                  <a:cs typeface="Arial" charset="0"/>
                </a:rPr>
                <a:t>Batch3</a:t>
              </a:r>
              <a:endParaRPr lang="en-US" sz="1400" b="1" dirty="0">
                <a:latin typeface="Arial" charset="0"/>
                <a:ea typeface="Arial" charset="0"/>
                <a:cs typeface="Arial" charset="0"/>
              </a:endParaRPr>
            </a:p>
          </p:txBody>
        </p:sp>
      </p:grpSp>
      <p:sp>
        <p:nvSpPr>
          <p:cNvPr id="12" name="文本框 3"/>
          <p:cNvSpPr txBox="1"/>
          <p:nvPr/>
        </p:nvSpPr>
        <p:spPr>
          <a:xfrm>
            <a:off x="2779844" y="299318"/>
            <a:ext cx="7009549" cy="461665"/>
          </a:xfrm>
          <a:prstGeom prst="rect">
            <a:avLst/>
          </a:prstGeom>
          <a:noFill/>
        </p:spPr>
        <p:txBody>
          <a:bodyPr wrap="square" rtlCol="0">
            <a:spAutoFit/>
          </a:bodyPr>
          <a:lstStyle/>
          <a:p>
            <a:r>
              <a:rPr kumimoji="1" lang="en-US" altLang="zh-CN" sz="2400" dirty="0">
                <a:latin typeface="Arial"/>
                <a:cs typeface="Arial"/>
              </a:rPr>
              <a:t>131</a:t>
            </a:r>
            <a:r>
              <a:rPr kumimoji="1" lang="zh-CN" altLang="en-US" sz="2400" dirty="0">
                <a:latin typeface="Arial"/>
                <a:cs typeface="Arial"/>
              </a:rPr>
              <a:t> </a:t>
            </a:r>
            <a:r>
              <a:rPr kumimoji="1" lang="en-US" altLang="zh-CN" sz="2400" i="1" dirty="0">
                <a:latin typeface="Arial"/>
                <a:cs typeface="Arial"/>
              </a:rPr>
              <a:t>C.</a:t>
            </a:r>
            <a:r>
              <a:rPr kumimoji="1" lang="zh-CN" altLang="en-US" sz="2400" i="1" dirty="0">
                <a:latin typeface="Arial"/>
                <a:cs typeface="Arial"/>
              </a:rPr>
              <a:t> </a:t>
            </a:r>
            <a:r>
              <a:rPr kumimoji="1" lang="en-US" altLang="zh-CN" sz="2400" i="1" dirty="0" err="1">
                <a:latin typeface="Arial"/>
                <a:cs typeface="Arial"/>
              </a:rPr>
              <a:t>elegans</a:t>
            </a:r>
            <a:r>
              <a:rPr kumimoji="1" lang="zh-CN" altLang="en-US" sz="2400" i="1" dirty="0">
                <a:latin typeface="Arial"/>
                <a:cs typeface="Arial"/>
              </a:rPr>
              <a:t> </a:t>
            </a:r>
            <a:r>
              <a:rPr kumimoji="1" lang="en-US" altLang="zh-CN" sz="2400" dirty="0">
                <a:latin typeface="Arial"/>
                <a:cs typeface="Arial"/>
              </a:rPr>
              <a:t>wild</a:t>
            </a:r>
            <a:r>
              <a:rPr kumimoji="1" lang="zh-CN" altLang="en-US" sz="2400" dirty="0">
                <a:latin typeface="Arial"/>
                <a:cs typeface="Arial"/>
              </a:rPr>
              <a:t> </a:t>
            </a:r>
            <a:r>
              <a:rPr kumimoji="1" lang="en-US" altLang="zh-CN" sz="2400" dirty="0">
                <a:latin typeface="Arial"/>
                <a:cs typeface="Arial"/>
              </a:rPr>
              <a:t>isolates</a:t>
            </a:r>
            <a:r>
              <a:rPr kumimoji="1" lang="zh-CN" altLang="en-US" sz="2400" dirty="0">
                <a:latin typeface="Arial"/>
                <a:cs typeface="Arial"/>
              </a:rPr>
              <a:t> </a:t>
            </a:r>
            <a:r>
              <a:rPr kumimoji="1" lang="en-US" altLang="zh-CN" sz="2400" dirty="0">
                <a:latin typeface="Arial"/>
                <a:cs typeface="Arial"/>
              </a:rPr>
              <a:t>propionic</a:t>
            </a:r>
            <a:r>
              <a:rPr kumimoji="1" lang="zh-CN" altLang="en-US" sz="2400" dirty="0">
                <a:latin typeface="Arial"/>
                <a:cs typeface="Arial"/>
              </a:rPr>
              <a:t> </a:t>
            </a:r>
            <a:r>
              <a:rPr kumimoji="1" lang="en-US" altLang="zh-CN" sz="2400" dirty="0">
                <a:latin typeface="Arial"/>
                <a:cs typeface="Arial"/>
              </a:rPr>
              <a:t>acid</a:t>
            </a:r>
            <a:r>
              <a:rPr kumimoji="1" lang="zh-CN" altLang="en-US" sz="2400" dirty="0">
                <a:latin typeface="Arial"/>
                <a:cs typeface="Arial"/>
              </a:rPr>
              <a:t> </a:t>
            </a:r>
            <a:r>
              <a:rPr kumimoji="1" lang="en-US" altLang="zh-CN" sz="2400" dirty="0">
                <a:latin typeface="Arial"/>
                <a:cs typeface="Arial"/>
              </a:rPr>
              <a:t>toxicity</a:t>
            </a:r>
            <a:endParaRPr kumimoji="1" lang="zh-CN" altLang="en-US" sz="2400" dirty="0">
              <a:latin typeface="Arial"/>
              <a:cs typeface="Arial"/>
            </a:endParaRPr>
          </a:p>
        </p:txBody>
      </p:sp>
    </p:spTree>
    <p:extLst>
      <p:ext uri="{BB962C8B-B14F-4D97-AF65-F5344CB8AC3E}">
        <p14:creationId xmlns:p14="http://schemas.microsoft.com/office/powerpoint/2010/main" val="1276980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170117_report.pdf"/>
          <p:cNvPicPr>
            <a:picLocks noChangeAspect="1"/>
          </p:cNvPicPr>
          <p:nvPr/>
        </p:nvPicPr>
        <p:blipFill rotWithShape="1">
          <a:blip r:embed="rId3">
            <a:extLst>
              <a:ext uri="{28A0092B-C50C-407E-A947-70E740481C1C}">
                <a14:useLocalDpi xmlns:a14="http://schemas.microsoft.com/office/drawing/2010/main" val="0"/>
              </a:ext>
            </a:extLst>
          </a:blip>
          <a:srcRect b="38579"/>
          <a:stretch/>
        </p:blipFill>
        <p:spPr>
          <a:xfrm>
            <a:off x="1628445" y="1830962"/>
            <a:ext cx="4181060" cy="1926029"/>
          </a:xfrm>
          <a:prstGeom prst="rect">
            <a:avLst/>
          </a:prstGeom>
          <a:ln>
            <a:solidFill>
              <a:schemeClr val="tx1"/>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644" y="1801623"/>
            <a:ext cx="4261617" cy="1955368"/>
          </a:xfrm>
          <a:prstGeom prst="rect">
            <a:avLst/>
          </a:prstGeom>
          <a:ln>
            <a:solidFill>
              <a:schemeClr val="tx1"/>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7952" y="4125735"/>
            <a:ext cx="4661161" cy="2175673"/>
          </a:xfrm>
          <a:prstGeom prst="rect">
            <a:avLst/>
          </a:prstGeom>
          <a:ln>
            <a:solidFill>
              <a:schemeClr val="tx1"/>
            </a:solidFill>
          </a:ln>
        </p:spPr>
      </p:pic>
      <p:sp>
        <p:nvSpPr>
          <p:cNvPr id="6" name="文本框 3"/>
          <p:cNvSpPr txBox="1"/>
          <p:nvPr/>
        </p:nvSpPr>
        <p:spPr>
          <a:xfrm>
            <a:off x="1379675" y="281434"/>
            <a:ext cx="10838829" cy="461665"/>
          </a:xfrm>
          <a:prstGeom prst="rect">
            <a:avLst/>
          </a:prstGeom>
          <a:noFill/>
        </p:spPr>
        <p:txBody>
          <a:bodyPr wrap="square" rtlCol="0">
            <a:spAutoFit/>
          </a:bodyPr>
          <a:lstStyle/>
          <a:p>
            <a:r>
              <a:rPr kumimoji="1" lang="en-US" altLang="zh-CN" sz="2400" dirty="0" smtClean="0">
                <a:latin typeface="Arial"/>
                <a:cs typeface="Arial"/>
              </a:rPr>
              <a:t>3 different mapping methods all indicate QTL on left arm </a:t>
            </a:r>
            <a:r>
              <a:rPr kumimoji="1" lang="en-US" altLang="zh-CN" sz="2400" smtClean="0">
                <a:latin typeface="Arial"/>
                <a:cs typeface="Arial"/>
              </a:rPr>
              <a:t>of chromosome V</a:t>
            </a:r>
            <a:endParaRPr kumimoji="1" lang="zh-CN" altLang="en-US" sz="2400" dirty="0">
              <a:latin typeface="Arial"/>
              <a:cs typeface="Arial"/>
            </a:endParaRPr>
          </a:p>
        </p:txBody>
      </p:sp>
    </p:spTree>
    <p:extLst>
      <p:ext uri="{BB962C8B-B14F-4D97-AF65-F5344CB8AC3E}">
        <p14:creationId xmlns:p14="http://schemas.microsoft.com/office/powerpoint/2010/main" val="19128900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93178" y="1746842"/>
            <a:ext cx="5230543" cy="4394752"/>
            <a:chOff x="2999057" y="1747150"/>
            <a:chExt cx="5537864" cy="4652966"/>
          </a:xfrm>
        </p:grpSpPr>
        <p:grpSp>
          <p:nvGrpSpPr>
            <p:cNvPr id="2" name="Group 1"/>
            <p:cNvGrpSpPr>
              <a:grpSpLocks noChangeAspect="1"/>
            </p:cNvGrpSpPr>
            <p:nvPr/>
          </p:nvGrpSpPr>
          <p:grpSpPr>
            <a:xfrm>
              <a:off x="6857839" y="1747150"/>
              <a:ext cx="1679082" cy="1212448"/>
              <a:chOff x="2424231" y="1748162"/>
              <a:chExt cx="1679082" cy="1212448"/>
            </a:xfrm>
          </p:grpSpPr>
          <p:sp>
            <p:nvSpPr>
              <p:cNvPr id="5" name="Rectangle 4"/>
              <p:cNvSpPr/>
              <p:nvPr/>
            </p:nvSpPr>
            <p:spPr>
              <a:xfrm>
                <a:off x="2424231" y="2700534"/>
                <a:ext cx="1679082" cy="26007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65948" y="2264600"/>
                <a:ext cx="864339" cy="369332"/>
              </a:xfrm>
              <a:prstGeom prst="rect">
                <a:avLst/>
              </a:prstGeom>
              <a:noFill/>
            </p:spPr>
            <p:txBody>
              <a:bodyPr wrap="none" rtlCol="0">
                <a:spAutoFit/>
              </a:bodyPr>
              <a:lstStyle/>
              <a:p>
                <a:r>
                  <a:rPr lang="en-US" dirty="0">
                    <a:latin typeface="Arial" charset="0"/>
                    <a:ea typeface="Arial" charset="0"/>
                    <a:cs typeface="Arial" charset="0"/>
                  </a:rPr>
                  <a:t>DL238</a:t>
                </a:r>
              </a:p>
            </p:txBody>
          </p:sp>
          <p:sp>
            <p:nvSpPr>
              <p:cNvPr id="8" name="TextBox 7"/>
              <p:cNvSpPr txBox="1"/>
              <p:nvPr/>
            </p:nvSpPr>
            <p:spPr>
              <a:xfrm>
                <a:off x="2669483" y="1748162"/>
                <a:ext cx="1056700" cy="369332"/>
              </a:xfrm>
              <a:prstGeom prst="rect">
                <a:avLst/>
              </a:prstGeom>
              <a:noFill/>
            </p:spPr>
            <p:txBody>
              <a:bodyPr wrap="none" rtlCol="0">
                <a:spAutoFit/>
              </a:bodyPr>
              <a:lstStyle/>
              <a:p>
                <a:r>
                  <a:rPr lang="en-US" dirty="0">
                    <a:latin typeface="Arial" charset="0"/>
                    <a:ea typeface="Arial" charset="0"/>
                    <a:cs typeface="Arial" charset="0"/>
                  </a:rPr>
                  <a:t>resistant</a:t>
                </a:r>
              </a:p>
            </p:txBody>
          </p:sp>
        </p:grpSp>
        <p:sp>
          <p:nvSpPr>
            <p:cNvPr id="10" name="TextBox 9"/>
            <p:cNvSpPr txBox="1"/>
            <p:nvPr/>
          </p:nvSpPr>
          <p:spPr>
            <a:xfrm>
              <a:off x="5931404" y="2502588"/>
              <a:ext cx="492443" cy="646331"/>
            </a:xfrm>
            <a:prstGeom prst="rect">
              <a:avLst/>
            </a:prstGeom>
            <a:noFill/>
          </p:spPr>
          <p:txBody>
            <a:bodyPr wrap="none" rtlCol="0">
              <a:spAutoFit/>
            </a:bodyPr>
            <a:lstStyle/>
            <a:p>
              <a:r>
                <a:rPr lang="en-US" sz="3600" dirty="0">
                  <a:latin typeface="Arial" charset="0"/>
                  <a:ea typeface="Arial" charset="0"/>
                  <a:cs typeface="Arial" charset="0"/>
                </a:rPr>
                <a:t>X</a:t>
              </a:r>
            </a:p>
          </p:txBody>
        </p:sp>
        <p:cxnSp>
          <p:nvCxnSpPr>
            <p:cNvPr id="11" name="Straight Arrow Connector 10"/>
            <p:cNvCxnSpPr/>
            <p:nvPr/>
          </p:nvCxnSpPr>
          <p:spPr>
            <a:xfrm flipH="1">
              <a:off x="6861986" y="3150203"/>
              <a:ext cx="552187" cy="88961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64312" y="3150831"/>
              <a:ext cx="499191" cy="90195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a:grpSpLocks noChangeAspect="1"/>
            </p:cNvGrpSpPr>
            <p:nvPr/>
          </p:nvGrpSpPr>
          <p:grpSpPr>
            <a:xfrm>
              <a:off x="3787932" y="4416038"/>
              <a:ext cx="4622643" cy="1984078"/>
              <a:chOff x="3572243" y="2723525"/>
              <a:chExt cx="4608997" cy="1978221"/>
            </a:xfrm>
          </p:grpSpPr>
          <p:sp>
            <p:nvSpPr>
              <p:cNvPr id="30" name="TextBox 29"/>
              <p:cNvSpPr txBox="1"/>
              <p:nvPr/>
            </p:nvSpPr>
            <p:spPr>
              <a:xfrm>
                <a:off x="6047603" y="2723525"/>
                <a:ext cx="379110" cy="260838"/>
              </a:xfrm>
              <a:prstGeom prst="rect">
                <a:avLst/>
              </a:prstGeom>
              <a:noFill/>
            </p:spPr>
            <p:txBody>
              <a:bodyPr wrap="none" rtlCol="0">
                <a:spAutoFit/>
              </a:bodyPr>
              <a:lstStyle/>
              <a:p>
                <a:r>
                  <a:rPr lang="en-US" sz="1100" b="1" dirty="0">
                    <a:latin typeface="Arial" charset="0"/>
                    <a:ea typeface="Arial" charset="0"/>
                    <a:cs typeface="Arial" charset="0"/>
                  </a:rPr>
                  <a:t>4.3</a:t>
                </a:r>
              </a:p>
            </p:txBody>
          </p:sp>
          <p:grpSp>
            <p:nvGrpSpPr>
              <p:cNvPr id="42" name="Group 41"/>
              <p:cNvGrpSpPr>
                <a:grpSpLocks noChangeAspect="1"/>
              </p:cNvGrpSpPr>
              <p:nvPr/>
            </p:nvGrpSpPr>
            <p:grpSpPr>
              <a:xfrm>
                <a:off x="3572243" y="2728500"/>
                <a:ext cx="4608997" cy="1973246"/>
                <a:chOff x="3572243" y="2728500"/>
                <a:chExt cx="4608997" cy="1973246"/>
              </a:xfrm>
            </p:grpSpPr>
            <p:grpSp>
              <p:nvGrpSpPr>
                <p:cNvPr id="16" name="Group 15"/>
                <p:cNvGrpSpPr>
                  <a:grpSpLocks noChangeAspect="1"/>
                </p:cNvGrpSpPr>
                <p:nvPr/>
              </p:nvGrpSpPr>
              <p:grpSpPr>
                <a:xfrm>
                  <a:off x="3577209" y="3350639"/>
                  <a:ext cx="4604031" cy="259309"/>
                  <a:chOff x="3577209" y="3334737"/>
                  <a:chExt cx="4604031" cy="259309"/>
                </a:xfrm>
              </p:grpSpPr>
              <p:sp>
                <p:nvSpPr>
                  <p:cNvPr id="13" name="Rectangle 12"/>
                  <p:cNvSpPr/>
                  <p:nvPr/>
                </p:nvSpPr>
                <p:spPr>
                  <a:xfrm>
                    <a:off x="3577209" y="3334737"/>
                    <a:ext cx="1674125" cy="25930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507115" y="3334737"/>
                    <a:ext cx="1674125" cy="25930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251334" y="3334738"/>
                    <a:ext cx="1245851" cy="25930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a:grpSpLocks noChangeAspect="1"/>
                </p:cNvGrpSpPr>
                <p:nvPr/>
              </p:nvGrpSpPr>
              <p:grpSpPr>
                <a:xfrm>
                  <a:off x="3572243" y="3715737"/>
                  <a:ext cx="4604031" cy="259309"/>
                  <a:chOff x="3577209" y="3334737"/>
                  <a:chExt cx="4604031" cy="259309"/>
                </a:xfrm>
              </p:grpSpPr>
              <p:sp>
                <p:nvSpPr>
                  <p:cNvPr id="18" name="Rectangle 17"/>
                  <p:cNvSpPr/>
                  <p:nvPr/>
                </p:nvSpPr>
                <p:spPr>
                  <a:xfrm>
                    <a:off x="3577209" y="3334737"/>
                    <a:ext cx="1674125" cy="25930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507115" y="3334737"/>
                    <a:ext cx="1674125" cy="25930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51334" y="3334738"/>
                    <a:ext cx="1245851" cy="25930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p:cNvCxnSpPr/>
                <p:nvPr/>
              </p:nvCxnSpPr>
              <p:spPr>
                <a:xfrm>
                  <a:off x="4938701" y="3310905"/>
                  <a:ext cx="1279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400300" y="3310905"/>
                  <a:ext cx="1279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69350" y="2989690"/>
                  <a:ext cx="0" cy="135172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38585" y="2983063"/>
                  <a:ext cx="0" cy="135172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379234" y="2734980"/>
                  <a:ext cx="379110" cy="260838"/>
                </a:xfrm>
                <a:prstGeom prst="rect">
                  <a:avLst/>
                </a:prstGeom>
                <a:noFill/>
              </p:spPr>
              <p:txBody>
                <a:bodyPr wrap="none" rtlCol="0">
                  <a:spAutoFit/>
                </a:bodyPr>
                <a:lstStyle/>
                <a:p>
                  <a:r>
                    <a:rPr lang="en-US" sz="1100" b="1">
                      <a:latin typeface="Arial" charset="0"/>
                      <a:ea typeface="Arial" charset="0"/>
                      <a:cs typeface="Arial" charset="0"/>
                    </a:rPr>
                    <a:t>3.5</a:t>
                  </a:r>
                  <a:endParaRPr lang="en-US" sz="1100" b="1" dirty="0">
                    <a:latin typeface="Arial" charset="0"/>
                    <a:ea typeface="Arial" charset="0"/>
                    <a:cs typeface="Arial" charset="0"/>
                  </a:endParaRPr>
                </a:p>
              </p:txBody>
            </p:sp>
            <p:cxnSp>
              <p:nvCxnSpPr>
                <p:cNvPr id="31" name="Straight Connector 30"/>
                <p:cNvCxnSpPr/>
                <p:nvPr/>
              </p:nvCxnSpPr>
              <p:spPr>
                <a:xfrm>
                  <a:off x="5125403" y="2998965"/>
                  <a:ext cx="0" cy="135172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001474" y="2734980"/>
                  <a:ext cx="262437" cy="260838"/>
                </a:xfrm>
                <a:prstGeom prst="rect">
                  <a:avLst/>
                </a:prstGeom>
                <a:noFill/>
              </p:spPr>
              <p:txBody>
                <a:bodyPr wrap="none" rtlCol="0">
                  <a:spAutoFit/>
                </a:bodyPr>
                <a:lstStyle/>
                <a:p>
                  <a:r>
                    <a:rPr lang="en-US" sz="1100" b="1" dirty="0">
                      <a:latin typeface="Arial" charset="0"/>
                      <a:ea typeface="Arial" charset="0"/>
                      <a:cs typeface="Arial" charset="0"/>
                    </a:rPr>
                    <a:t>3</a:t>
                  </a:r>
                </a:p>
              </p:txBody>
            </p:sp>
            <p:sp>
              <p:nvSpPr>
                <p:cNvPr id="33" name="TextBox 32"/>
                <p:cNvSpPr txBox="1"/>
                <p:nvPr/>
              </p:nvSpPr>
              <p:spPr>
                <a:xfrm>
                  <a:off x="6733069" y="2728500"/>
                  <a:ext cx="379110" cy="260838"/>
                </a:xfrm>
                <a:prstGeom prst="rect">
                  <a:avLst/>
                </a:prstGeom>
                <a:noFill/>
              </p:spPr>
              <p:txBody>
                <a:bodyPr wrap="none" rtlCol="0">
                  <a:spAutoFit/>
                </a:bodyPr>
                <a:lstStyle/>
                <a:p>
                  <a:r>
                    <a:rPr lang="en-US" sz="1100" b="1">
                      <a:latin typeface="Arial" charset="0"/>
                      <a:ea typeface="Arial" charset="0"/>
                      <a:cs typeface="Arial" charset="0"/>
                    </a:rPr>
                    <a:t>5.4</a:t>
                  </a:r>
                  <a:endParaRPr lang="en-US" sz="1100" b="1" dirty="0">
                    <a:latin typeface="Arial" charset="0"/>
                    <a:ea typeface="Arial" charset="0"/>
                    <a:cs typeface="Arial" charset="0"/>
                  </a:endParaRPr>
                </a:p>
              </p:txBody>
            </p:sp>
            <p:cxnSp>
              <p:nvCxnSpPr>
                <p:cNvPr id="34" name="Straight Connector 33"/>
                <p:cNvCxnSpPr/>
                <p:nvPr/>
              </p:nvCxnSpPr>
              <p:spPr>
                <a:xfrm>
                  <a:off x="6923540" y="2975112"/>
                  <a:ext cx="0" cy="135172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01546" y="4287475"/>
                  <a:ext cx="467014" cy="414271"/>
                </a:xfrm>
                <a:prstGeom prst="rect">
                  <a:avLst/>
                </a:prstGeom>
                <a:noFill/>
              </p:spPr>
              <p:txBody>
                <a:bodyPr wrap="none" rtlCol="0">
                  <a:spAutoFit/>
                </a:bodyPr>
                <a:lstStyle/>
                <a:p>
                  <a:pPr algn="ctr"/>
                  <a:r>
                    <a:rPr lang="en-US" sz="1050" b="1" dirty="0">
                      <a:solidFill>
                        <a:srgbClr val="FF0000"/>
                      </a:solidFill>
                      <a:latin typeface="Arial" charset="0"/>
                      <a:ea typeface="Arial" charset="0"/>
                      <a:cs typeface="Arial" charset="0"/>
                    </a:rPr>
                    <a:t>Left </a:t>
                  </a:r>
                </a:p>
                <a:p>
                  <a:pPr algn="ctr"/>
                  <a:r>
                    <a:rPr lang="en-US" sz="1050" b="1" dirty="0">
                      <a:solidFill>
                        <a:srgbClr val="FF0000"/>
                      </a:solidFill>
                      <a:latin typeface="Arial" charset="0"/>
                      <a:ea typeface="Arial" charset="0"/>
                      <a:cs typeface="Arial" charset="0"/>
                    </a:rPr>
                    <a:t>out</a:t>
                  </a:r>
                </a:p>
              </p:txBody>
            </p:sp>
            <p:sp>
              <p:nvSpPr>
                <p:cNvPr id="36" name="TextBox 35"/>
                <p:cNvSpPr txBox="1"/>
                <p:nvPr/>
              </p:nvSpPr>
              <p:spPr>
                <a:xfrm>
                  <a:off x="5353626" y="4290655"/>
                  <a:ext cx="467015" cy="253166"/>
                </a:xfrm>
                <a:prstGeom prst="rect">
                  <a:avLst/>
                </a:prstGeom>
                <a:noFill/>
              </p:spPr>
              <p:txBody>
                <a:bodyPr wrap="none" rtlCol="0">
                  <a:spAutoFit/>
                </a:bodyPr>
                <a:lstStyle/>
                <a:p>
                  <a:r>
                    <a:rPr lang="en-US" sz="1050" b="1">
                      <a:solidFill>
                        <a:srgbClr val="FF0000"/>
                      </a:solidFill>
                      <a:latin typeface="Arial" charset="0"/>
                      <a:ea typeface="Arial" charset="0"/>
                      <a:cs typeface="Arial" charset="0"/>
                    </a:rPr>
                    <a:t>Left </a:t>
                  </a:r>
                  <a:endParaRPr lang="en-US" sz="1050" b="1" dirty="0">
                    <a:solidFill>
                      <a:srgbClr val="FF0000"/>
                    </a:solidFill>
                    <a:latin typeface="Arial" charset="0"/>
                    <a:ea typeface="Arial" charset="0"/>
                    <a:cs typeface="Arial" charset="0"/>
                  </a:endParaRPr>
                </a:p>
              </p:txBody>
            </p:sp>
            <p:sp>
              <p:nvSpPr>
                <p:cNvPr id="37" name="Rectangle 36"/>
                <p:cNvSpPr/>
                <p:nvPr/>
              </p:nvSpPr>
              <p:spPr>
                <a:xfrm>
                  <a:off x="5534582" y="3113840"/>
                  <a:ext cx="719542" cy="253166"/>
                </a:xfrm>
                <a:prstGeom prst="rect">
                  <a:avLst/>
                </a:prstGeom>
              </p:spPr>
              <p:txBody>
                <a:bodyPr wrap="none">
                  <a:spAutoFit/>
                </a:bodyPr>
                <a:lstStyle/>
                <a:p>
                  <a:r>
                    <a:rPr lang="is-IS" sz="1050" b="1">
                      <a:solidFill>
                        <a:srgbClr val="7030A0"/>
                      </a:solidFill>
                      <a:latin typeface="Arial" charset="0"/>
                      <a:ea typeface="Arial" charset="0"/>
                      <a:cs typeface="Arial" charset="0"/>
                    </a:rPr>
                    <a:t>Q—T—L</a:t>
                  </a:r>
                  <a:endParaRPr lang="en-US" sz="1050" b="1" dirty="0">
                    <a:solidFill>
                      <a:srgbClr val="7030A0"/>
                    </a:solidFill>
                    <a:latin typeface="Arial" charset="0"/>
                    <a:ea typeface="Arial" charset="0"/>
                    <a:cs typeface="Arial" charset="0"/>
                  </a:endParaRPr>
                </a:p>
              </p:txBody>
            </p:sp>
            <p:sp>
              <p:nvSpPr>
                <p:cNvPr id="38" name="TextBox 37"/>
                <p:cNvSpPr txBox="1"/>
                <p:nvPr/>
              </p:nvSpPr>
              <p:spPr>
                <a:xfrm>
                  <a:off x="5971232" y="4292967"/>
                  <a:ext cx="562911" cy="253166"/>
                </a:xfrm>
                <a:prstGeom prst="rect">
                  <a:avLst/>
                </a:prstGeom>
                <a:noFill/>
              </p:spPr>
              <p:txBody>
                <a:bodyPr wrap="none" rtlCol="0">
                  <a:spAutoFit/>
                </a:bodyPr>
                <a:lstStyle/>
                <a:p>
                  <a:r>
                    <a:rPr lang="en-US" sz="1050" b="1" dirty="0">
                      <a:solidFill>
                        <a:srgbClr val="FF0000"/>
                      </a:solidFill>
                      <a:latin typeface="Arial" charset="0"/>
                      <a:ea typeface="Arial" charset="0"/>
                      <a:cs typeface="Arial" charset="0"/>
                    </a:rPr>
                    <a:t>Right </a:t>
                  </a:r>
                </a:p>
              </p:txBody>
            </p:sp>
            <p:sp>
              <p:nvSpPr>
                <p:cNvPr id="39" name="TextBox 38"/>
                <p:cNvSpPr txBox="1"/>
                <p:nvPr/>
              </p:nvSpPr>
              <p:spPr>
                <a:xfrm>
                  <a:off x="6676069" y="4274659"/>
                  <a:ext cx="562910" cy="414271"/>
                </a:xfrm>
                <a:prstGeom prst="rect">
                  <a:avLst/>
                </a:prstGeom>
                <a:noFill/>
              </p:spPr>
              <p:txBody>
                <a:bodyPr wrap="none" rtlCol="0">
                  <a:spAutoFit/>
                </a:bodyPr>
                <a:lstStyle/>
                <a:p>
                  <a:pPr algn="ctr"/>
                  <a:r>
                    <a:rPr lang="en-US" sz="1050" b="1">
                      <a:solidFill>
                        <a:srgbClr val="FF0000"/>
                      </a:solidFill>
                      <a:latin typeface="Arial" charset="0"/>
                      <a:ea typeface="Arial" charset="0"/>
                      <a:cs typeface="Arial" charset="0"/>
                    </a:rPr>
                    <a:t>Right </a:t>
                  </a:r>
                </a:p>
                <a:p>
                  <a:pPr algn="ctr"/>
                  <a:r>
                    <a:rPr lang="en-US" sz="1050" b="1" dirty="0">
                      <a:solidFill>
                        <a:srgbClr val="FF0000"/>
                      </a:solidFill>
                      <a:latin typeface="Arial" charset="0"/>
                      <a:ea typeface="Arial" charset="0"/>
                      <a:cs typeface="Arial" charset="0"/>
                    </a:rPr>
                    <a:t>out </a:t>
                  </a:r>
                </a:p>
              </p:txBody>
            </p:sp>
            <p:cxnSp>
              <p:nvCxnSpPr>
                <p:cNvPr id="40" name="Straight Connector 39"/>
                <p:cNvCxnSpPr/>
                <p:nvPr/>
              </p:nvCxnSpPr>
              <p:spPr>
                <a:xfrm>
                  <a:off x="6296757" y="3310905"/>
                  <a:ext cx="1279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970775" y="3310905"/>
                  <a:ext cx="1279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a:grpSpLocks noChangeAspect="1"/>
            </p:cNvGrpSpPr>
            <p:nvPr/>
          </p:nvGrpSpPr>
          <p:grpSpPr>
            <a:xfrm>
              <a:off x="3757945" y="1755609"/>
              <a:ext cx="1679082" cy="1209344"/>
              <a:chOff x="5207492" y="1723889"/>
              <a:chExt cx="1679082" cy="1209344"/>
            </a:xfrm>
          </p:grpSpPr>
          <p:sp>
            <p:nvSpPr>
              <p:cNvPr id="4" name="Rectangle 3"/>
              <p:cNvSpPr/>
              <p:nvPr/>
            </p:nvSpPr>
            <p:spPr>
              <a:xfrm>
                <a:off x="5207492" y="2673157"/>
                <a:ext cx="1679082" cy="26007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457499" y="1723889"/>
                <a:ext cx="1082348" cy="369332"/>
              </a:xfrm>
              <a:prstGeom prst="rect">
                <a:avLst/>
              </a:prstGeom>
              <a:noFill/>
            </p:spPr>
            <p:txBody>
              <a:bodyPr wrap="none" rtlCol="0">
                <a:spAutoFit/>
              </a:bodyPr>
              <a:lstStyle/>
              <a:p>
                <a:r>
                  <a:rPr lang="en-US">
                    <a:latin typeface="Arial" charset="0"/>
                    <a:ea typeface="Arial" charset="0"/>
                    <a:cs typeface="Arial" charset="0"/>
                  </a:rPr>
                  <a:t>sensitive</a:t>
                </a:r>
                <a:endParaRPr lang="en-US" dirty="0">
                  <a:latin typeface="Arial" charset="0"/>
                  <a:ea typeface="Arial" charset="0"/>
                  <a:cs typeface="Arial" charset="0"/>
                </a:endParaRPr>
              </a:p>
            </p:txBody>
          </p:sp>
          <p:sp>
            <p:nvSpPr>
              <p:cNvPr id="44" name="TextBox 43"/>
              <p:cNvSpPr txBox="1"/>
              <p:nvPr/>
            </p:nvSpPr>
            <p:spPr>
              <a:xfrm>
                <a:off x="5386581" y="2233675"/>
                <a:ext cx="1313180" cy="369332"/>
              </a:xfrm>
              <a:prstGeom prst="rect">
                <a:avLst/>
              </a:prstGeom>
              <a:noFill/>
            </p:spPr>
            <p:txBody>
              <a:bodyPr wrap="none" rtlCol="0">
                <a:spAutoFit/>
              </a:bodyPr>
              <a:lstStyle/>
              <a:p>
                <a:r>
                  <a:rPr lang="en-US" dirty="0">
                    <a:latin typeface="Arial" charset="0"/>
                    <a:ea typeface="Arial" charset="0"/>
                    <a:cs typeface="Arial" charset="0"/>
                  </a:rPr>
                  <a:t>BRC20067</a:t>
                </a:r>
              </a:p>
            </p:txBody>
          </p:sp>
        </p:grpSp>
        <p:sp>
          <p:nvSpPr>
            <p:cNvPr id="46" name="TextBox 45"/>
            <p:cNvSpPr txBox="1"/>
            <p:nvPr/>
          </p:nvSpPr>
          <p:spPr>
            <a:xfrm>
              <a:off x="2999057" y="5161018"/>
              <a:ext cx="710451" cy="369332"/>
            </a:xfrm>
            <a:prstGeom prst="rect">
              <a:avLst/>
            </a:prstGeom>
            <a:noFill/>
          </p:spPr>
          <p:txBody>
            <a:bodyPr wrap="none" rtlCol="0">
              <a:spAutoFit/>
            </a:bodyPr>
            <a:lstStyle/>
            <a:p>
              <a:r>
                <a:rPr lang="en-US" dirty="0" err="1">
                  <a:latin typeface="Arial" charset="0"/>
                  <a:ea typeface="Arial" charset="0"/>
                  <a:cs typeface="Arial" charset="0"/>
                </a:rPr>
                <a:t>ChrV</a:t>
              </a:r>
              <a:endParaRPr lang="en-US" dirty="0">
                <a:latin typeface="Arial" charset="0"/>
                <a:ea typeface="Arial" charset="0"/>
                <a:cs typeface="Arial" charset="0"/>
              </a:endParaRPr>
            </a:p>
          </p:txBody>
        </p:sp>
      </p:grpSp>
      <p:sp>
        <p:nvSpPr>
          <p:cNvPr id="47" name="TextBox 46"/>
          <p:cNvSpPr txBox="1"/>
          <p:nvPr/>
        </p:nvSpPr>
        <p:spPr>
          <a:xfrm>
            <a:off x="3933629" y="357926"/>
            <a:ext cx="4520789" cy="461665"/>
          </a:xfrm>
          <a:prstGeom prst="rect">
            <a:avLst/>
          </a:prstGeom>
          <a:noFill/>
        </p:spPr>
        <p:txBody>
          <a:bodyPr wrap="none" rtlCol="0">
            <a:spAutoFit/>
          </a:bodyPr>
          <a:lstStyle/>
          <a:p>
            <a:r>
              <a:rPr lang="en-US" sz="2400">
                <a:latin typeface="Arial" charset="0"/>
                <a:ea typeface="Arial" charset="0"/>
                <a:cs typeface="Arial" charset="0"/>
              </a:rPr>
              <a:t>NIL(near-isogenic line)  </a:t>
            </a:r>
            <a:r>
              <a:rPr lang="en-US" sz="2400" dirty="0">
                <a:latin typeface="Arial" charset="0"/>
                <a:ea typeface="Arial" charset="0"/>
                <a:cs typeface="Arial" charset="0"/>
              </a:rPr>
              <a:t>building</a:t>
            </a:r>
          </a:p>
        </p:txBody>
      </p:sp>
      <p:pic>
        <p:nvPicPr>
          <p:cNvPr id="45" name="Picture 44"/>
          <p:cNvPicPr>
            <a:picLocks noChangeAspect="1"/>
          </p:cNvPicPr>
          <p:nvPr/>
        </p:nvPicPr>
        <p:blipFill rotWithShape="1">
          <a:blip r:embed="rId3">
            <a:extLst>
              <a:ext uri="{28A0092B-C50C-407E-A947-70E740481C1C}">
                <a14:useLocalDpi xmlns:a14="http://schemas.microsoft.com/office/drawing/2010/main" val="0"/>
              </a:ext>
            </a:extLst>
          </a:blip>
          <a:srcRect t="-1449" r="29718"/>
          <a:stretch/>
        </p:blipFill>
        <p:spPr>
          <a:xfrm>
            <a:off x="7119031" y="1624906"/>
            <a:ext cx="4492336" cy="4638624"/>
          </a:xfrm>
          <a:prstGeom prst="rect">
            <a:avLst/>
          </a:prstGeom>
          <a:ln>
            <a:solidFill>
              <a:schemeClr val="tx1"/>
            </a:solidFill>
          </a:ln>
        </p:spPr>
      </p:pic>
      <p:sp>
        <p:nvSpPr>
          <p:cNvPr id="21" name="Rectangle 20"/>
          <p:cNvSpPr/>
          <p:nvPr/>
        </p:nvSpPr>
        <p:spPr>
          <a:xfrm>
            <a:off x="504892" y="1624906"/>
            <a:ext cx="6253717" cy="4638624"/>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455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817</Words>
  <Application>Microsoft Macintosh PowerPoint</Application>
  <PresentationFormat>Widescreen</PresentationFormat>
  <Paragraphs>210</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Calibri Light</vt:lpstr>
      <vt:lpstr>DengXian</vt:lpstr>
      <vt:lpstr>LucidaGrande</vt:lpstr>
      <vt:lpstr>Mangal</vt:lpstr>
      <vt:lpstr>Arial</vt:lpstr>
      <vt:lpstr>Office Theme</vt:lpstr>
      <vt:lpstr>The genetic basis of C.elegans natural variation of propionic acid sensitivity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Huimin Na</dc:creator>
  <cp:lastModifiedBy>Huimin Na</cp:lastModifiedBy>
  <cp:revision>24</cp:revision>
  <dcterms:created xsi:type="dcterms:W3CDTF">2018-06-13T20:13:25Z</dcterms:created>
  <dcterms:modified xsi:type="dcterms:W3CDTF">2018-06-22T19:03:22Z</dcterms:modified>
</cp:coreProperties>
</file>